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4"/>
  </p:sldMasterIdLst>
  <p:notesMasterIdLst>
    <p:notesMasterId r:id="rId27"/>
  </p:notesMasterIdLst>
  <p:sldIdLst>
    <p:sldId id="256" r:id="rId5"/>
    <p:sldId id="262" r:id="rId6"/>
    <p:sldId id="271" r:id="rId7"/>
    <p:sldId id="279" r:id="rId8"/>
    <p:sldId id="286" r:id="rId9"/>
    <p:sldId id="277" r:id="rId10"/>
    <p:sldId id="268" r:id="rId11"/>
    <p:sldId id="269" r:id="rId12"/>
    <p:sldId id="275" r:id="rId13"/>
    <p:sldId id="283" r:id="rId14"/>
    <p:sldId id="260" r:id="rId15"/>
    <p:sldId id="282" r:id="rId16"/>
    <p:sldId id="264" r:id="rId17"/>
    <p:sldId id="284" r:id="rId18"/>
    <p:sldId id="266" r:id="rId19"/>
    <p:sldId id="265" r:id="rId20"/>
    <p:sldId id="285" r:id="rId21"/>
    <p:sldId id="273" r:id="rId22"/>
    <p:sldId id="270" r:id="rId23"/>
    <p:sldId id="276" r:id="rId24"/>
    <p:sldId id="267" r:id="rId25"/>
    <p:sldId id="280" r:id="rId26"/>
  </p:sldIdLst>
  <p:sldSz cx="12192000" cy="6858000"/>
  <p:notesSz cx="6669088"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709E8D3-33C9-40E1-A484-5BF789947390}">
          <p14:sldIdLst>
            <p14:sldId id="256"/>
            <p14:sldId id="262"/>
            <p14:sldId id="271"/>
            <p14:sldId id="279"/>
            <p14:sldId id="286"/>
            <p14:sldId id="277"/>
            <p14:sldId id="268"/>
            <p14:sldId id="269"/>
            <p14:sldId id="275"/>
            <p14:sldId id="283"/>
            <p14:sldId id="260"/>
            <p14:sldId id="282"/>
            <p14:sldId id="264"/>
            <p14:sldId id="284"/>
            <p14:sldId id="266"/>
            <p14:sldId id="265"/>
            <p14:sldId id="285"/>
            <p14:sldId id="273"/>
            <p14:sldId id="270"/>
            <p14:sldId id="276"/>
            <p14:sldId id="267"/>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487FF-FC20-ABDB-C101-30D09DE0A245}" v="67" dt="2023-12-05T14:52:27.231"/>
    <p1510:client id="{166439C4-ECE6-0453-7C2D-F7847AB25102}" v="2" dt="2023-12-06T09:56:03.801"/>
    <p1510:client id="{378A43CC-CADE-0AD7-6AC2-32D1E41A7BE8}" v="1" dt="2023-12-05T09:03:10.848"/>
    <p1510:client id="{DB18EC89-DFAB-8E2D-5D62-D98C19EDD43D}" v="285" dt="2023-12-05T10:18:22.106"/>
    <p1510:client id="{F419ED0B-F4A6-A702-B473-2FC15C738E5D}" v="22" dt="2023-12-12T11:47:04.9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6CED8440-C030-4685-B241-F5F5C2D3D76D}" type="datetimeFigureOut">
              <a:rPr lang="sv-SE" smtClean="0"/>
              <a:t>2023-12-12</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B91F8827-3447-482C-9BF3-2953154B88C1}" type="slidenum">
              <a:rPr lang="sv-SE" smtClean="0"/>
              <a:t>‹#›</a:t>
            </a:fld>
            <a:endParaRPr lang="sv-SE"/>
          </a:p>
        </p:txBody>
      </p:sp>
    </p:spTree>
    <p:extLst>
      <p:ext uri="{BB962C8B-B14F-4D97-AF65-F5344CB8AC3E}">
        <p14:creationId xmlns:p14="http://schemas.microsoft.com/office/powerpoint/2010/main" val="152099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1</a:t>
            </a:fld>
            <a:endParaRPr lang="sv-SE"/>
          </a:p>
        </p:txBody>
      </p:sp>
    </p:spTree>
    <p:extLst>
      <p:ext uri="{BB962C8B-B14F-4D97-AF65-F5344CB8AC3E}">
        <p14:creationId xmlns:p14="http://schemas.microsoft.com/office/powerpoint/2010/main" val="139046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Det finns en uppdragsbeskrivning för hygienombud</a:t>
            </a:r>
            <a:r>
              <a:rPr lang="sv-SE" dirty="0"/>
              <a:t> på vårdgivarwebben under Vårdriktlinjer och </a:t>
            </a:r>
            <a:r>
              <a:rPr lang="sv-SE" dirty="0" err="1"/>
              <a:t>hygineombudspuffen</a:t>
            </a:r>
            <a:endParaRPr lang="sv-SE" baseline="0" dirty="0" err="1"/>
          </a:p>
          <a:p>
            <a:r>
              <a:rPr lang="sv-SE" baseline="0" dirty="0"/>
              <a:t>Hygienombudet är Enhetschefens hjälpande hand i hygienfrågor….</a:t>
            </a:r>
            <a:r>
              <a:rPr lang="sv-SE" dirty="0"/>
              <a:t>och det ligger i EC största intresse att stötta och hjälpa sina hygienombud i sitt uppdrag.</a:t>
            </a:r>
            <a:endParaRPr lang="sv-SE" baseline="0" dirty="0">
              <a:cs typeface="Calibri"/>
            </a:endParaRPr>
          </a:p>
          <a:p>
            <a:endParaRPr lang="sv-SE" baseline="0"/>
          </a:p>
          <a:p>
            <a:endParaRPr lang="sv-SE" baseline="0"/>
          </a:p>
        </p:txBody>
      </p:sp>
      <p:sp>
        <p:nvSpPr>
          <p:cNvPr id="4" name="Platshållare för bildnummer 3"/>
          <p:cNvSpPr>
            <a:spLocks noGrp="1"/>
          </p:cNvSpPr>
          <p:nvPr>
            <p:ph type="sldNum" sz="quarter" idx="10"/>
          </p:nvPr>
        </p:nvSpPr>
        <p:spPr/>
        <p:txBody>
          <a:bodyPr/>
          <a:lstStyle/>
          <a:p>
            <a:fld id="{B91F8827-3447-482C-9BF3-2953154B88C1}" type="slidenum">
              <a:rPr lang="sv-SE" smtClean="0"/>
              <a:t>11</a:t>
            </a:fld>
            <a:endParaRPr lang="sv-SE"/>
          </a:p>
        </p:txBody>
      </p:sp>
    </p:spTree>
    <p:extLst>
      <p:ext uri="{BB962C8B-B14F-4D97-AF65-F5344CB8AC3E}">
        <p14:creationId xmlns:p14="http://schemas.microsoft.com/office/powerpoint/2010/main" val="73508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Enhetschefens ansvar utifrån </a:t>
            </a:r>
            <a:r>
              <a:rPr lang="sv-SE" u="sng" dirty="0"/>
              <a:t>uppdragsbeskrivning hygienombud</a:t>
            </a:r>
            <a:r>
              <a:rPr lang="sv-SE" dirty="0"/>
              <a:t>, återkoppla till tidigare punkt 5 och 6 EC roll.</a:t>
            </a:r>
          </a:p>
          <a:p>
            <a:r>
              <a:rPr lang="sv-SE"/>
              <a:t>Enhetschefen har ansvaret för hygienfrågor och ansvar för att:</a:t>
            </a:r>
            <a:endParaRPr lang="sv-SE" dirty="0"/>
          </a:p>
          <a:p>
            <a:r>
              <a:rPr lang="sv-SE"/>
              <a:t>I samråd med hygienombuden se till att gällande hygienregler (SOSFS 2015:10) efterlevs.</a:t>
            </a:r>
            <a:endParaRPr lang="sv-SE" dirty="0"/>
          </a:p>
          <a:p>
            <a:r>
              <a:rPr lang="sv-SE" dirty="0"/>
              <a:t>Tillse att hygienombuden får avsatt tid för att uppfylla sitt uppdrag.</a:t>
            </a:r>
          </a:p>
          <a:p>
            <a:r>
              <a:rPr lang="sv-SE" dirty="0"/>
              <a:t>Se till att mätresultat återkopplas och följs upp samt att förbättringsarbete utifrån resultat tas upp på APT. </a:t>
            </a:r>
            <a:endParaRPr lang="en-US"/>
          </a:p>
          <a:p>
            <a:r>
              <a:rPr lang="sv-SE" dirty="0"/>
              <a:t>Årligen tillsammans med hygienombuden genomföra egenkontroll och hygienrond enligt vårdhygienisk standard. </a:t>
            </a:r>
          </a:p>
          <a:p>
            <a:endParaRPr lang="sv-SE" dirty="0"/>
          </a:p>
          <a:p>
            <a:r>
              <a:rPr lang="sv-SE" dirty="0"/>
              <a:t>Se till att patienter/närstående ges möjlighet att involveras i det förebyggande arbetet med basala hygienriktlinjer och klädregler (BHK). Exempelvis genom information om vikten av BHK och om månadsmätningarna, samt få information om hur verksamheten arbetar för att förebygga och förhindra smitta och smittspridning. De kan även uppmärksamma eventuella brister.</a:t>
            </a:r>
          </a:p>
          <a:p>
            <a:endParaRPr lang="sv-SE" dirty="0"/>
          </a:p>
          <a:p>
            <a:endParaRPr lang="sv-SE" dirty="0">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12</a:t>
            </a:fld>
            <a:endParaRPr lang="sv-SE"/>
          </a:p>
        </p:txBody>
      </p:sp>
    </p:spTree>
    <p:extLst>
      <p:ext uri="{BB962C8B-B14F-4D97-AF65-F5344CB8AC3E}">
        <p14:creationId xmlns:p14="http://schemas.microsoft.com/office/powerpoint/2010/main" val="219986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ha kontroll</a:t>
            </a:r>
            <a:r>
              <a:rPr lang="sv-SE" baseline="0" dirty="0"/>
              <a:t> ger trygghet för dig som chef.</a:t>
            </a:r>
          </a:p>
          <a:p>
            <a:endParaRPr lang="sv-SE" baseline="0"/>
          </a:p>
          <a:p>
            <a:r>
              <a:rPr lang="sv-SE" baseline="0" dirty="0"/>
              <a:t>Genom att ha kontroll kan du planera och utvärdera verksamheten på ett säkert och trovärdigt vis.</a:t>
            </a:r>
            <a:endParaRPr lang="sv-SE" baseline="0" dirty="0">
              <a:cs typeface="Calibri"/>
            </a:endParaRPr>
          </a:p>
          <a:p>
            <a:endParaRPr lang="sv-SE"/>
          </a:p>
          <a:p>
            <a:pPr>
              <a:defRPr/>
            </a:pPr>
            <a:r>
              <a:rPr lang="sv-SE" u="sng" dirty="0"/>
              <a:t>Hur ska vi veta läget om vi inte har något att gå på ?</a:t>
            </a:r>
            <a:r>
              <a:rPr lang="sv-SE" dirty="0"/>
              <a:t>  </a:t>
            </a:r>
            <a:r>
              <a:rPr lang="sv-SE" sz="1200" u="none" kern="1200" baseline="0" dirty="0">
                <a:solidFill>
                  <a:schemeClr val="tx1"/>
                </a:solidFill>
                <a:effectLst/>
                <a:latin typeface="+mn-lt"/>
                <a:ea typeface="+mn-ea"/>
                <a:cs typeface="+mn-cs"/>
              </a:rPr>
              <a:t> </a:t>
            </a:r>
            <a:r>
              <a:rPr lang="sv-SE" sz="1200" u="none" kern="1200" dirty="0">
                <a:solidFill>
                  <a:schemeClr val="tx1"/>
                </a:solidFill>
                <a:effectLst/>
                <a:latin typeface="+mn-lt"/>
                <a:ea typeface="+mn-ea"/>
                <a:cs typeface="+mn-cs"/>
              </a:rPr>
              <a:t>Genom att mäta får du ett underlag att arbeta utifrån.</a:t>
            </a:r>
            <a:endParaRPr lang="sv-SE" sz="1200" u="non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u="none" kern="1200">
              <a:solidFill>
                <a:schemeClr val="tx1"/>
              </a:solidFill>
              <a:effectLst/>
              <a:latin typeface="+mn-lt"/>
              <a:ea typeface="+mn-ea"/>
              <a:cs typeface="+mn-cs"/>
            </a:endParaRPr>
          </a:p>
          <a:p>
            <a:pPr>
              <a:defRPr/>
            </a:pPr>
            <a:r>
              <a:rPr lang="sv-SE" sz="1200" kern="1200" dirty="0">
                <a:solidFill>
                  <a:schemeClr val="tx1"/>
                </a:solidFill>
                <a:effectLst/>
                <a:latin typeface="+mn-lt"/>
                <a:ea typeface="+mn-ea"/>
                <a:cs typeface="+mn-cs"/>
              </a:rPr>
              <a:t>BHK mätningar ska göras med den frekvens och i den omfattning som krävs för att vårdgivaren ska kunna säkra verksamhetens kvalitet.</a:t>
            </a:r>
            <a:r>
              <a:rPr lang="sv-SE" dirty="0"/>
              <a:t> </a:t>
            </a:r>
            <a:endParaRPr lang="sv-SE"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a:defRPr/>
            </a:pPr>
            <a:r>
              <a:rPr lang="sv-SE" dirty="0"/>
              <a:t>Egenkontroll innebär bland annat att arbetsledare och personal tillsammans reflekterar över hur den egna verksamheten arbetar med de basala hygienrutinerna för att öka förståelsen för risker. Det kan också handla om att tillsammans hitta lösningar eller utvecklingsområden för att få en bättre följsamhet. </a:t>
            </a: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Reflektera tillsammans hur vi arbetar med de basala hygienrutinerna</a:t>
            </a:r>
            <a:r>
              <a:rPr lang="sv-SE" b="1" baseline="0" dirty="0"/>
              <a:t> i arbetsgruppen. Ex APT:</a:t>
            </a:r>
            <a:endParaRPr lang="sv-SE" b="1" dirty="0">
              <a:cs typeface="Calibri"/>
            </a:endParaRPr>
          </a:p>
          <a:p>
            <a:pPr>
              <a:defRPr/>
            </a:pPr>
            <a:r>
              <a:rPr lang="sv-SE" dirty="0"/>
              <a:t>Exempel på frågor: • Hur ser våra basala hygienrutiner ut? Vilka arbetsmoment är aktuella hos oss? • Vad innebär de basala hygienrutinerna? • Varför använder vi basala hygienrutiner? • Har vi de basala hygienrutinerna dokumenterade och synliga? • Vid vilka vård- och omsorgsmoment upplevs det som svårt eller lätt att följa hygienrutinerna? • Hur motiverar vi ny personal att följa de basala hygienrutinerna? • Om vi till exempel får in covid-19 i verksamheten, hur får stopp på smittspridningen? • Hur kan vi förklara för brukarna att de kan bidra till goda hygienrutiner?</a:t>
            </a:r>
            <a:endParaRPr lang="sv-SE" dirty="0">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13</a:t>
            </a:fld>
            <a:endParaRPr lang="sv-SE"/>
          </a:p>
        </p:txBody>
      </p:sp>
    </p:spTree>
    <p:extLst>
      <p:ext uri="{BB962C8B-B14F-4D97-AF65-F5344CB8AC3E}">
        <p14:creationId xmlns:p14="http://schemas.microsoft.com/office/powerpoint/2010/main" val="212554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Sverige</a:t>
            </a:r>
          </a:p>
          <a:p>
            <a:endParaRPr lang="sv-SE" dirty="0">
              <a:cs typeface="Calibri"/>
            </a:endParaRPr>
          </a:p>
          <a:p>
            <a:r>
              <a:rPr lang="sv-SE" dirty="0">
                <a:cs typeface="Calibri"/>
              </a:rPr>
              <a:t>Vi kan här se att 2019- 2020 när pandemin slog till så skärpte vi oss och följsamheten blev mycket bättre. Våren -21 sänktes restriktionerna i samhället och även förändringar i verksamheterna från Folkhälsomyndigheten. Då slappnade vi av och tyckte att faran var över nu går vi tillbaka till vårt gamla arbetssätt med inte så strikta hygienriktlinjer, men det är de riktlinjer som vi har lärt oss under pandemin som fortfarande ska gälla.</a:t>
            </a:r>
          </a:p>
          <a:p>
            <a:r>
              <a:rPr lang="sv-SE" dirty="0">
                <a:cs typeface="Calibri"/>
              </a:rPr>
              <a:t>Vi skulle redan före pandemin skydda oss med munskydd och visir vid situationer som krävde det tex. risk för stänk av kroppsvätskor mot ögon- näsa- och munslemhinna, tex. misstanke om att någon håller på att bli förkyld som inte kan hosta nysa i armvecket.</a:t>
            </a:r>
          </a:p>
        </p:txBody>
      </p:sp>
      <p:sp>
        <p:nvSpPr>
          <p:cNvPr id="4" name="Platshållare för bildnummer 3"/>
          <p:cNvSpPr>
            <a:spLocks noGrp="1"/>
          </p:cNvSpPr>
          <p:nvPr>
            <p:ph type="sldNum" sz="quarter" idx="10"/>
          </p:nvPr>
        </p:nvSpPr>
        <p:spPr/>
        <p:txBody>
          <a:bodyPr/>
          <a:lstStyle/>
          <a:p>
            <a:fld id="{B91F8827-3447-482C-9BF3-2953154B88C1}" type="slidenum">
              <a:rPr lang="sv-SE" smtClean="0"/>
              <a:t>15</a:t>
            </a:fld>
            <a:endParaRPr lang="sv-SE"/>
          </a:p>
        </p:txBody>
      </p:sp>
    </p:spTree>
    <p:extLst>
      <p:ext uri="{BB962C8B-B14F-4D97-AF65-F5344CB8AC3E}">
        <p14:creationId xmlns:p14="http://schemas.microsoft.com/office/powerpoint/2010/main" val="94875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SKR punktprevalensmätning (PPM) 2022 Luleå kommun</a:t>
            </a:r>
          </a:p>
        </p:txBody>
      </p:sp>
      <p:sp>
        <p:nvSpPr>
          <p:cNvPr id="4" name="Platshållare för bildnummer 3"/>
          <p:cNvSpPr>
            <a:spLocks noGrp="1"/>
          </p:cNvSpPr>
          <p:nvPr>
            <p:ph type="sldNum" sz="quarter" idx="10"/>
          </p:nvPr>
        </p:nvSpPr>
        <p:spPr/>
        <p:txBody>
          <a:bodyPr/>
          <a:lstStyle/>
          <a:p>
            <a:fld id="{B91F8827-3447-482C-9BF3-2953154B88C1}" type="slidenum">
              <a:rPr lang="sv-SE" smtClean="0"/>
              <a:t>16</a:t>
            </a:fld>
            <a:endParaRPr lang="sv-SE"/>
          </a:p>
        </p:txBody>
      </p:sp>
    </p:spTree>
    <p:extLst>
      <p:ext uri="{BB962C8B-B14F-4D97-AF65-F5344CB8AC3E}">
        <p14:creationId xmlns:p14="http://schemas.microsoft.com/office/powerpoint/2010/main" val="413124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 punktprevalensmätning (PPM) 2023 Luleå kommun</a:t>
            </a:r>
          </a:p>
          <a:p>
            <a:endParaRPr lang="sv-SE" dirty="0">
              <a:cs typeface="Calibri"/>
            </a:endParaRPr>
          </a:p>
          <a:p>
            <a:r>
              <a:rPr lang="sv-SE" dirty="0">
                <a:cs typeface="Calibri"/>
              </a:rPr>
              <a:t>Ser ni skillnaden, hur vi har släppt på följsamheten</a:t>
            </a:r>
          </a:p>
        </p:txBody>
      </p:sp>
      <p:sp>
        <p:nvSpPr>
          <p:cNvPr id="4" name="Platshållare för bildnummer 3"/>
          <p:cNvSpPr>
            <a:spLocks noGrp="1"/>
          </p:cNvSpPr>
          <p:nvPr>
            <p:ph type="sldNum" sz="quarter" idx="10"/>
          </p:nvPr>
        </p:nvSpPr>
        <p:spPr/>
        <p:txBody>
          <a:bodyPr/>
          <a:lstStyle/>
          <a:p>
            <a:fld id="{B91F8827-3447-482C-9BF3-2953154B88C1}" type="slidenum">
              <a:rPr lang="sv-SE" smtClean="0"/>
              <a:t>17</a:t>
            </a:fld>
            <a:endParaRPr lang="sv-SE"/>
          </a:p>
        </p:txBody>
      </p:sp>
    </p:spTree>
    <p:extLst>
      <p:ext uri="{BB962C8B-B14F-4D97-AF65-F5344CB8AC3E}">
        <p14:creationId xmlns:p14="http://schemas.microsoft.com/office/powerpoint/2010/main" val="2080331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Med egenkontroll avses systematisk uppföljning och utvärdering av den egna verksamheten samt kontroll av att den bedrivs enligt de processer och rutiner som ingår i verksamhetens ledningssystem.</a:t>
            </a:r>
          </a:p>
          <a:p>
            <a:pPr>
              <a:defRPr/>
            </a:pPr>
            <a:r>
              <a:rPr lang="sv-SE" dirty="0"/>
              <a:t>Egenkontrollen syftar till att följa upp tillförlitlighet i processer och system, och följsamhet till regelverk, riktlinjer och rutiner.</a:t>
            </a:r>
          </a:p>
          <a:p>
            <a:pPr>
              <a:defRPr/>
            </a:pPr>
            <a:endParaRPr lang="sv-SE" dirty="0"/>
          </a:p>
          <a:p>
            <a:pPr>
              <a:defRPr/>
            </a:pPr>
            <a:r>
              <a:rPr lang="sv-SE" sz="1200" kern="1200" dirty="0">
                <a:solidFill>
                  <a:schemeClr val="tx1"/>
                </a:solidFill>
                <a:effectLst/>
                <a:latin typeface="+mn-lt"/>
                <a:ea typeface="+mn-ea"/>
                <a:cs typeface="+mn-cs"/>
              </a:rPr>
              <a:t>Egenkontrollen </a:t>
            </a:r>
            <a:r>
              <a:rPr lang="sv-SE" dirty="0"/>
              <a:t>följas</a:t>
            </a:r>
            <a:r>
              <a:rPr lang="sv-SE" sz="1200" kern="1200" dirty="0">
                <a:solidFill>
                  <a:schemeClr val="tx1"/>
                </a:solidFill>
                <a:effectLst/>
                <a:latin typeface="+mn-lt"/>
                <a:ea typeface="+mn-ea"/>
                <a:cs typeface="+mn-cs"/>
              </a:rPr>
              <a:t> upp</a:t>
            </a:r>
            <a:r>
              <a:rPr lang="sv-SE" dirty="0"/>
              <a:t> </a:t>
            </a:r>
            <a:r>
              <a:rPr lang="sv-SE" sz="1200" kern="1200" dirty="0">
                <a:solidFill>
                  <a:schemeClr val="tx1"/>
                </a:solidFill>
                <a:effectLst/>
                <a:latin typeface="+mn-lt"/>
                <a:ea typeface="+mn-ea"/>
                <a:cs typeface="+mn-cs"/>
              </a:rPr>
              <a:t> med</a:t>
            </a:r>
            <a:r>
              <a:rPr lang="sv-SE" dirty="0"/>
              <a:t> </a:t>
            </a:r>
            <a:r>
              <a:rPr lang="sv-SE" sz="1200" kern="1200" dirty="0">
                <a:solidFill>
                  <a:schemeClr val="tx1"/>
                </a:solidFill>
                <a:effectLst/>
                <a:latin typeface="+mn-lt"/>
                <a:ea typeface="+mn-ea"/>
                <a:cs typeface="+mn-cs"/>
              </a:rPr>
              <a:t> en hygienrond</a:t>
            </a:r>
            <a:r>
              <a:rPr lang="sv-SE" sz="1200" kern="1200" baseline="0" dirty="0">
                <a:solidFill>
                  <a:schemeClr val="tx1"/>
                </a:solidFill>
                <a:effectLst/>
                <a:latin typeface="+mn-lt"/>
                <a:ea typeface="+mn-ea"/>
                <a:cs typeface="+mn-cs"/>
              </a:rPr>
              <a:t> där Vårdhygien </a:t>
            </a:r>
            <a:r>
              <a:rPr lang="sv-SE" dirty="0"/>
              <a:t>kan medverka tex. första gången och sedan vart 3-4 år om man vill</a:t>
            </a:r>
            <a:r>
              <a:rPr lang="sv-SE" sz="1200" kern="1200" baseline="0" dirty="0">
                <a:solidFill>
                  <a:schemeClr val="tx1"/>
                </a:solidFill>
                <a:effectLst/>
                <a:latin typeface="+mn-lt"/>
                <a:ea typeface="+mn-ea"/>
                <a:cs typeface="+mn-cs"/>
              </a:rPr>
              <a:t>.</a:t>
            </a:r>
            <a:r>
              <a:rPr lang="sv-SE" dirty="0"/>
              <a:t> Hygienronden innebär att man går runt i sina verksamheter och ser över speciellt, tvättstugan, desinfektionsrummet, städet, förrådet, men även övriga lokaler och ytor i dagrummet osv med frågeställning: följer vi de riktlinjer som finns (se rapporten Byggenskap- och Vårdhygien)</a:t>
            </a:r>
            <a:endParaRPr lang="sv-SE"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10"/>
          </p:nvPr>
        </p:nvSpPr>
        <p:spPr/>
        <p:txBody>
          <a:bodyPr/>
          <a:lstStyle/>
          <a:p>
            <a:fld id="{B91F8827-3447-482C-9BF3-2953154B88C1}" type="slidenum">
              <a:rPr lang="sv-SE" smtClean="0"/>
              <a:t>18</a:t>
            </a:fld>
            <a:endParaRPr lang="sv-SE"/>
          </a:p>
        </p:txBody>
      </p:sp>
    </p:spTree>
    <p:extLst>
      <p:ext uri="{BB962C8B-B14F-4D97-AF65-F5344CB8AC3E}">
        <p14:creationId xmlns:p14="http://schemas.microsoft.com/office/powerpoint/2010/main" val="223471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Utbildning</a:t>
            </a:r>
            <a:r>
              <a:rPr lang="sv-SE" baseline="0"/>
              <a:t> för </a:t>
            </a:r>
            <a:r>
              <a:rPr lang="sv-SE"/>
              <a:t>enhetschefer "Förebygga och förhindra smitta- för chefer i vård och omsorg" - Socialstyrelsen : Gällande HSLF-FS: 2022:44.</a:t>
            </a:r>
          </a:p>
        </p:txBody>
      </p:sp>
      <p:sp>
        <p:nvSpPr>
          <p:cNvPr id="4" name="Platshållare för bildnummer 3"/>
          <p:cNvSpPr>
            <a:spLocks noGrp="1"/>
          </p:cNvSpPr>
          <p:nvPr>
            <p:ph type="sldNum" sz="quarter" idx="10"/>
          </p:nvPr>
        </p:nvSpPr>
        <p:spPr/>
        <p:txBody>
          <a:bodyPr/>
          <a:lstStyle/>
          <a:p>
            <a:fld id="{B91F8827-3447-482C-9BF3-2953154B88C1}" type="slidenum">
              <a:rPr lang="sv-SE" smtClean="0"/>
              <a:t>19</a:t>
            </a:fld>
            <a:endParaRPr lang="sv-SE"/>
          </a:p>
        </p:txBody>
      </p:sp>
    </p:spTree>
    <p:extLst>
      <p:ext uri="{BB962C8B-B14F-4D97-AF65-F5344CB8AC3E}">
        <p14:creationId xmlns:p14="http://schemas.microsoft.com/office/powerpoint/2010/main" val="419921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b="1" dirty="0"/>
              <a:t>Förslag</a:t>
            </a:r>
          </a:p>
          <a:p>
            <a:endParaRPr lang="sv-SE" sz="2000" b="1"/>
          </a:p>
          <a:p>
            <a:r>
              <a:rPr lang="sv-SE" sz="2000" b="0" dirty="0"/>
              <a:t>Gör man så här har man kontroll på sin verksamhet.</a:t>
            </a:r>
            <a:endParaRPr lang="sv-SE" sz="2000" b="0" dirty="0">
              <a:cs typeface="Calibri"/>
            </a:endParaRPr>
          </a:p>
          <a:p>
            <a:endParaRPr lang="sv-SE" sz="2000" b="0"/>
          </a:p>
          <a:p>
            <a:pPr>
              <a:defRPr/>
            </a:pPr>
            <a:r>
              <a:rPr lang="sv-SE" sz="2000" b="0" dirty="0"/>
              <a:t>Får material till</a:t>
            </a:r>
            <a:r>
              <a:rPr lang="sv-SE" sz="2000" b="0" baseline="0" dirty="0"/>
              <a:t> att</a:t>
            </a:r>
            <a:r>
              <a:rPr lang="sv-SE" sz="2000" b="0" dirty="0"/>
              <a:t> göra riskbedömningar. Kan </a:t>
            </a:r>
            <a:r>
              <a:rPr lang="sv-SE" sz="2000" dirty="0"/>
              <a:t>identifiera situationer med hög risk för infektion, smitta och smittspridning och kan anpassa åtgärder och planering för att minimera risker.  (Jfr punkt 3 Enhetschefens roll).</a:t>
            </a:r>
          </a:p>
          <a:p>
            <a:pPr>
              <a:defRPr/>
            </a:pPr>
            <a:r>
              <a:rPr lang="sv-SE" sz="2000" b="1" dirty="0">
                <a:cs typeface="Calibri"/>
              </a:rPr>
              <a:t>Trots att Sveriges kommuner och regioner slutar med databasen för </a:t>
            </a:r>
            <a:r>
              <a:rPr lang="sv-SE" sz="2000">
                <a:cs typeface="Calibri"/>
              </a:rPr>
              <a:t>de årliga PPM mätningarna under 2024 så fortsätter ni göra mätningar i pappersformat för egen del. Vi får se hur det kommer att lösas framöver med ev. ny databas.</a:t>
            </a:r>
          </a:p>
          <a:p>
            <a:endParaRPr lang="sv-SE" sz="2000" b="0"/>
          </a:p>
          <a:p>
            <a:endParaRPr lang="sv-SE" sz="2000" b="0"/>
          </a:p>
          <a:p>
            <a:r>
              <a:rPr lang="sv-SE" sz="2000" b="1" dirty="0"/>
              <a:t>Utfallet kan användas till verksamhetsberättelsen / patientsäkerhetsberättelsen</a:t>
            </a:r>
            <a:endParaRPr lang="sv-SE" sz="2000" b="1" dirty="0">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20</a:t>
            </a:fld>
            <a:endParaRPr lang="sv-SE"/>
          </a:p>
        </p:txBody>
      </p:sp>
    </p:spTree>
    <p:extLst>
      <p:ext uri="{BB962C8B-B14F-4D97-AF65-F5344CB8AC3E}">
        <p14:creationId xmlns:p14="http://schemas.microsoft.com/office/powerpoint/2010/main" val="806743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Framåt , hur jobbar vi vidare?</a:t>
            </a:r>
          </a:p>
          <a:p>
            <a:endParaRPr lang="sv-SE"/>
          </a:p>
          <a:p>
            <a:r>
              <a:rPr lang="sv-SE"/>
              <a:t>Förslag att ha Forum/digitala</a:t>
            </a:r>
            <a:r>
              <a:rPr lang="sv-SE" baseline="0"/>
              <a:t> träffar regelbundet</a:t>
            </a:r>
            <a:r>
              <a:rPr lang="sv-SE"/>
              <a:t> via teams</a:t>
            </a:r>
            <a:r>
              <a:rPr lang="sv-SE" baseline="0"/>
              <a:t>.</a:t>
            </a:r>
            <a:endParaRPr lang="sv-SE"/>
          </a:p>
          <a:p>
            <a:endParaRPr lang="sv-SE"/>
          </a:p>
          <a:p>
            <a:r>
              <a:rPr lang="sv-SE" dirty="0"/>
              <a:t>Samma forum ska finnas för hygienombud , samma upplägg!</a:t>
            </a:r>
            <a:endParaRPr lang="sv-SE" dirty="0">
              <a:cs typeface="Calibri"/>
            </a:endParaRPr>
          </a:p>
          <a:p>
            <a:r>
              <a:rPr lang="sv-SE"/>
              <a:t>Kom gärna med förslag få saker som ni vill att vi ska ta upp på kommande forum</a:t>
            </a:r>
          </a:p>
          <a:p>
            <a:endParaRPr lang="sv-SE" dirty="0">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21</a:t>
            </a:fld>
            <a:endParaRPr lang="sv-SE"/>
          </a:p>
        </p:txBody>
      </p:sp>
    </p:spTree>
    <p:extLst>
      <p:ext uri="{BB962C8B-B14F-4D97-AF65-F5344CB8AC3E}">
        <p14:creationId xmlns:p14="http://schemas.microsoft.com/office/powerpoint/2010/main" val="99350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91F8827-3447-482C-9BF3-2953154B88C1}" type="slidenum">
              <a:rPr lang="sv-SE" smtClean="0"/>
              <a:t>2</a:t>
            </a:fld>
            <a:endParaRPr lang="sv-SE"/>
          </a:p>
        </p:txBody>
      </p:sp>
    </p:spTree>
    <p:extLst>
      <p:ext uri="{BB962C8B-B14F-4D97-AF65-F5344CB8AC3E}">
        <p14:creationId xmlns:p14="http://schemas.microsoft.com/office/powerpoint/2010/main" val="207089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91F8827-3447-482C-9BF3-2953154B88C1}" type="slidenum">
              <a:rPr lang="sv-SE" smtClean="0"/>
              <a:t>22</a:t>
            </a:fld>
            <a:endParaRPr lang="sv-SE"/>
          </a:p>
        </p:txBody>
      </p:sp>
    </p:spTree>
    <p:extLst>
      <p:ext uri="{BB962C8B-B14F-4D97-AF65-F5344CB8AC3E}">
        <p14:creationId xmlns:p14="http://schemas.microsoft.com/office/powerpoint/2010/main" val="24719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a:solidFill>
                  <a:schemeClr val="tx1"/>
                </a:solidFill>
                <a:effectLst/>
                <a:latin typeface="+mn-lt"/>
                <a:ea typeface="+mn-ea"/>
                <a:cs typeface="+mn-cs"/>
              </a:rPr>
              <a:t>- Den 14 </a:t>
            </a:r>
            <a:r>
              <a:rPr lang="sv-SE"/>
              <a:t>juni-22 beslutade</a:t>
            </a:r>
            <a:r>
              <a:rPr lang="sv-SE" sz="1200" b="0" i="0" kern="1200">
                <a:solidFill>
                  <a:schemeClr val="tx1"/>
                </a:solidFill>
                <a:effectLst/>
                <a:latin typeface="+mn-lt"/>
                <a:ea typeface="+mn-ea"/>
                <a:cs typeface="+mn-cs"/>
              </a:rPr>
              <a:t> Socialstyrelsen om nya föreskrifter och allmänna råd om att förebygga och förhindra smittspridning inom hemtjänsten, på äldreboenden och på LSS-boenden.</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-Socialstyrelsen har beslutat om </a:t>
            </a:r>
            <a:r>
              <a:rPr lang="sv-SE" sz="1200" b="0" i="0" u="sng" kern="1200">
                <a:solidFill>
                  <a:schemeClr val="tx1"/>
                </a:solidFill>
                <a:effectLst/>
                <a:latin typeface="+mn-lt"/>
                <a:ea typeface="+mn-ea"/>
                <a:cs typeface="+mn-cs"/>
              </a:rPr>
              <a:t>särskilda krav </a:t>
            </a:r>
            <a:r>
              <a:rPr lang="sv-SE" sz="1200" b="0" i="0" kern="1200">
                <a:solidFill>
                  <a:schemeClr val="tx1"/>
                </a:solidFill>
                <a:effectLst/>
                <a:latin typeface="+mn-lt"/>
                <a:ea typeface="+mn-ea"/>
                <a:cs typeface="+mn-cs"/>
              </a:rPr>
              <a:t>på hur hemtjänsten, äldreboenden och LSS-boenden ska arbeta för att förebygga smittor,</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 Reglerna har bland annat tagits fram utifrån lärdomar från pandemin, men syftar till att förebygga </a:t>
            </a:r>
            <a:r>
              <a:rPr lang="sv-SE" sz="1200" b="0" i="0" u="sng" kern="1200">
                <a:solidFill>
                  <a:schemeClr val="tx1"/>
                </a:solidFill>
                <a:effectLst/>
                <a:latin typeface="+mn-lt"/>
                <a:ea typeface="+mn-ea"/>
                <a:cs typeface="+mn-cs"/>
              </a:rPr>
              <a:t>alla typer av smittspridning</a:t>
            </a:r>
            <a:r>
              <a:rPr lang="sv-SE" sz="1200" b="0" i="0" kern="1200">
                <a:solidFill>
                  <a:schemeClr val="tx1"/>
                </a:solidFill>
                <a:effectLst/>
                <a:latin typeface="+mn-lt"/>
                <a:ea typeface="+mn-ea"/>
                <a:cs typeface="+mn-cs"/>
              </a:rPr>
              <a:t>. Att skydda riskgrupper från</a:t>
            </a:r>
            <a:r>
              <a:rPr lang="sv-SE"/>
              <a:t> </a:t>
            </a:r>
            <a:r>
              <a:rPr lang="sv-SE" sz="1200" b="0" i="0" kern="1200">
                <a:solidFill>
                  <a:schemeClr val="tx1"/>
                </a:solidFill>
                <a:effectLst/>
                <a:latin typeface="+mn-lt"/>
                <a:ea typeface="+mn-ea"/>
                <a:cs typeface="+mn-cs"/>
              </a:rPr>
              <a:t> utbrott av smittsamma sjukdomar och vårdrelaterade infektioner är alltid viktigt. Vanligt förekommande sjukdomar, som exempelvis influensa och vinterkräksjuka, vårdrelaterade infektioner</a:t>
            </a:r>
            <a:r>
              <a:rPr lang="sv-SE"/>
              <a:t> (tex. UVI,</a:t>
            </a:r>
            <a:r>
              <a:rPr lang="sv-SE" sz="1200" b="0" i="0" kern="1200">
                <a:solidFill>
                  <a:schemeClr val="tx1"/>
                </a:solidFill>
                <a:effectLst/>
                <a:latin typeface="+mn-lt"/>
                <a:ea typeface="+mn-ea"/>
                <a:cs typeface="+mn-cs"/>
              </a:rPr>
              <a:t> </a:t>
            </a:r>
            <a:r>
              <a:rPr lang="sv-SE"/>
              <a:t>lunginflammation, sårinfektion) </a:t>
            </a:r>
            <a:r>
              <a:rPr lang="sv-SE" sz="1200" b="0" i="0" kern="1200">
                <a:solidFill>
                  <a:schemeClr val="tx1"/>
                </a:solidFill>
                <a:effectLst/>
                <a:latin typeface="+mn-lt"/>
                <a:ea typeface="+mn-ea"/>
                <a:cs typeface="+mn-cs"/>
              </a:rPr>
              <a:t>multiresistenta </a:t>
            </a:r>
            <a:r>
              <a:rPr lang="sv-SE"/>
              <a:t>bakterier. De orsakar</a:t>
            </a:r>
            <a:r>
              <a:rPr lang="sv-SE" sz="1200" b="0" i="0" kern="1200">
                <a:solidFill>
                  <a:schemeClr val="tx1"/>
                </a:solidFill>
                <a:effectLst/>
                <a:latin typeface="+mn-lt"/>
                <a:ea typeface="+mn-ea"/>
                <a:cs typeface="+mn-cs"/>
              </a:rPr>
              <a:t> lidande och i värsta fall dödsfall bland personer som har äldreomsorg eller insatser enligt LSS.</a:t>
            </a:r>
            <a:endParaRPr lang="sv-SE">
              <a:cs typeface="Calibri"/>
            </a:endParaRPr>
          </a:p>
          <a:p>
            <a:endParaRPr lang="sv-SE"/>
          </a:p>
          <a:p>
            <a:pPr marL="171450" indent="-171450">
              <a:buFontTx/>
              <a:buChar char="-"/>
            </a:pPr>
            <a:r>
              <a:rPr lang="sv-SE"/>
              <a:t>Hur</a:t>
            </a:r>
            <a:r>
              <a:rPr lang="sv-SE" baseline="0"/>
              <a:t> vårdtagaren och närstående kan få information om verksamhetens arbete för att förebygga och förhindra smitta och smittspridning</a:t>
            </a:r>
          </a:p>
          <a:p>
            <a:pPr marL="171450" indent="-171450">
              <a:buFontTx/>
              <a:buChar char="-"/>
            </a:pPr>
            <a:endParaRPr lang="sv-SE" baseline="0"/>
          </a:p>
          <a:p>
            <a:pPr marL="171450" indent="-171450">
              <a:buFontTx/>
              <a:buChar char="-"/>
            </a:pPr>
            <a:r>
              <a:rPr lang="sv-SE" baseline="0"/>
              <a:t>Folkhälsomyndigheten erbjuder en E- utbildning till Enhetschefer utifrån att den här föreskriften tillkommit.</a:t>
            </a:r>
            <a:r>
              <a:rPr lang="sv-SE"/>
              <a:t>  Vi tar</a:t>
            </a:r>
            <a:r>
              <a:rPr lang="sv-SE" baseline="0"/>
              <a:t> upp information som kompletterar den utbildningen</a:t>
            </a:r>
            <a:r>
              <a:rPr lang="sv-SE"/>
              <a:t> men även att det blir en del upprepningar</a:t>
            </a:r>
            <a:r>
              <a:rPr lang="sv-SE" baseline="0"/>
              <a:t>.</a:t>
            </a:r>
            <a:endParaRPr lang="sv-SE">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3</a:t>
            </a:fld>
            <a:endParaRPr lang="sv-SE"/>
          </a:p>
        </p:txBody>
      </p:sp>
    </p:spTree>
    <p:extLst>
      <p:ext uri="{BB962C8B-B14F-4D97-AF65-F5344CB8AC3E}">
        <p14:creationId xmlns:p14="http://schemas.microsoft.com/office/powerpoint/2010/main" val="385720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Information om varför vi står här och pratar:</a:t>
            </a:r>
          </a:p>
          <a:p>
            <a:r>
              <a:rPr lang="sv-SE" dirty="0"/>
              <a:t>Vårdhygien och alla 14 kommuner ingick ett samverkansavtal den 1 Maj-22, Socialstyrelsen såg under pandemin att kommunerna inte följde </a:t>
            </a:r>
            <a:r>
              <a:rPr lang="sv-SE" b="1" dirty="0"/>
              <a:t>"</a:t>
            </a:r>
            <a:r>
              <a:rPr lang="sv-SE" b="1" dirty="0" err="1"/>
              <a:t>Ledningsystem</a:t>
            </a:r>
            <a:r>
              <a:rPr lang="sv-SE" b="1" dirty="0"/>
              <a:t> för systematiskt kvalitetsarbete"</a:t>
            </a:r>
            <a:r>
              <a:rPr lang="sv-SE" dirty="0"/>
              <a:t> och har pga. det kommit ut med en kompletterande föreskrift </a:t>
            </a:r>
            <a:r>
              <a:rPr lang="sv-SE" b="1" dirty="0"/>
              <a:t>HSLF-FS 2022:44 </a:t>
            </a:r>
            <a:r>
              <a:rPr lang="sv-SE" dirty="0"/>
              <a:t>som from. Nov-22 ett</a:t>
            </a:r>
            <a:r>
              <a:rPr lang="sv-SE" b="1" dirty="0"/>
              <a:t> SKA krav n</a:t>
            </a:r>
            <a:r>
              <a:rPr lang="sv-SE" dirty="0"/>
              <a:t>ågot som ska utföras i kommunal verksamhet.</a:t>
            </a:r>
            <a:endParaRPr lang="sv-SE" dirty="0">
              <a:cs typeface="Calibri"/>
            </a:endParaRPr>
          </a:p>
          <a:p>
            <a:r>
              <a:rPr lang="sv-SE"/>
              <a:t>Det finns även </a:t>
            </a:r>
            <a:r>
              <a:rPr lang="sv-SE" b="1"/>
              <a:t>vägledningar </a:t>
            </a:r>
            <a:r>
              <a:rPr lang="sv-SE"/>
              <a:t>att följa som Vägledning för vårdhygieniskt arbete och Vårdrelaterade infektioner vilka är lämpliga dokument att arbeta från. Då fixar man allt det andra.</a:t>
            </a:r>
          </a:p>
          <a:p>
            <a:endParaRPr lang="sv-SE" dirty="0">
              <a:cs typeface="Calibri"/>
            </a:endParaRPr>
          </a:p>
          <a:p>
            <a:r>
              <a:rPr lang="sv-SE"/>
              <a:t>Det ingår även gällande föreskrifter och författningar i vägledningarna.</a:t>
            </a:r>
            <a:endParaRPr lang="sv-SE" dirty="0"/>
          </a:p>
          <a:p>
            <a:endParaRPr lang="sv-SE" dirty="0"/>
          </a:p>
          <a:p>
            <a:r>
              <a:rPr lang="sv-SE" dirty="0"/>
              <a:t>Förutom det har MAS i alla kommuner kommit in med önskemål om vad man önskar få för stöttning i alla olika kommunala verksamheter där Uppstart av hygienombud och egenkontroller, Utbildning av alla kategorier av vårdpersonal samt enhetschefer i basala hygienrutiner och klädregler samt smitta smittspridning.</a:t>
            </a:r>
            <a:endParaRPr lang="en-US" dirty="0"/>
          </a:p>
          <a:p>
            <a:r>
              <a:rPr lang="sv-SE" dirty="0"/>
              <a:t>Kompletterande föreskriften (HSLF-FS 2022:44) är ett</a:t>
            </a:r>
            <a:r>
              <a:rPr lang="sv-SE" b="1" dirty="0"/>
              <a:t> Ska krav</a:t>
            </a:r>
            <a:endParaRPr lang="sv-SE" dirty="0"/>
          </a:p>
          <a:p>
            <a:endParaRPr lang="sv-SE"/>
          </a:p>
          <a:p>
            <a:r>
              <a:rPr lang="sv-SE" b="1" baseline="0" dirty="0"/>
              <a:t>Vårdhygien inom omsorg</a:t>
            </a:r>
            <a:r>
              <a:rPr lang="sv-SE" baseline="0" dirty="0"/>
              <a:t>:</a:t>
            </a:r>
            <a:endParaRPr lang="sv-SE" baseline="0" dirty="0">
              <a:cs typeface="Calibri"/>
            </a:endParaRPr>
          </a:p>
          <a:p>
            <a:r>
              <a:rPr lang="sv-SE" dirty="0"/>
              <a:t>Samma rutiner ska gälla, oavsett vilken verksamhet som utför ett vård- eller omsorgsmoment såsom en vårdcentral eller ett särskilt boende för äldre. Många vård- och omsorgstagare </a:t>
            </a:r>
            <a:r>
              <a:rPr lang="sv-SE" u="sng" dirty="0"/>
              <a:t>har kontakt med flera olika vårdformer, och det kan finnas risk för spridning av exempelvis antibiotikaresistenta bakterier </a:t>
            </a:r>
            <a:r>
              <a:rPr lang="sv-SE" dirty="0"/>
              <a:t>mellan olika vårdenheter och i alla miljöer där vård och omsorg bedrivs. Det innebär att arbetet med att förebygga vårdrelaterade infektioner är lika angeläget inom omsorgen som inom hälso- och sjukvården. </a:t>
            </a:r>
            <a:endParaRPr lang="sv-SE" dirty="0">
              <a:cs typeface="Calibri"/>
            </a:endParaRPr>
          </a:p>
          <a:p>
            <a:endParaRPr lang="sv-SE"/>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165464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cs typeface="Calibri"/>
              </a:rPr>
              <a:t>Bygger</a:t>
            </a:r>
            <a:r>
              <a:rPr lang="en-US" dirty="0"/>
              <a:t> </a:t>
            </a:r>
            <a:r>
              <a:rPr lang="en-US" err="1"/>
              <a:t>på</a:t>
            </a:r>
            <a:r>
              <a:rPr lang="en-US" dirty="0"/>
              <a:t> WHO:s </a:t>
            </a:r>
            <a:r>
              <a:rPr lang="en-US" err="1"/>
              <a:t>evidensbaserade</a:t>
            </a:r>
            <a:r>
              <a:rPr lang="en-US" dirty="0"/>
              <a:t> </a:t>
            </a:r>
            <a:r>
              <a:rPr lang="en-US" err="1"/>
              <a:t>åtgärder</a:t>
            </a:r>
            <a:r>
              <a:rPr lang="en-US" dirty="0"/>
              <a:t> </a:t>
            </a:r>
            <a:r>
              <a:rPr lang="en-US" err="1"/>
              <a:t>inom</a:t>
            </a:r>
            <a:r>
              <a:rPr lang="en-US" dirty="0"/>
              <a:t> det </a:t>
            </a:r>
            <a:r>
              <a:rPr lang="en-US" err="1"/>
              <a:t>vårdhygieniska</a:t>
            </a:r>
            <a:r>
              <a:rPr lang="en-US" dirty="0"/>
              <a:t> </a:t>
            </a:r>
            <a:r>
              <a:rPr lang="en-US" err="1"/>
              <a:t>området</a:t>
            </a:r>
            <a:r>
              <a:rPr lang="en-US" dirty="0"/>
              <a:t>, </a:t>
            </a:r>
            <a:r>
              <a:rPr lang="en-US" err="1"/>
              <a:t>relevanta</a:t>
            </a:r>
            <a:r>
              <a:rPr lang="en-US" dirty="0"/>
              <a:t> </a:t>
            </a:r>
            <a:r>
              <a:rPr lang="en-US" err="1"/>
              <a:t>författningar</a:t>
            </a:r>
            <a:r>
              <a:rPr lang="en-US" dirty="0"/>
              <a:t>, SKR:s </a:t>
            </a:r>
            <a:r>
              <a:rPr lang="en-US" err="1"/>
              <a:t>identifierade</a:t>
            </a:r>
            <a:r>
              <a:rPr lang="en-US" dirty="0"/>
              <a:t> </a:t>
            </a:r>
            <a:r>
              <a:rPr lang="en-US" err="1"/>
              <a:t>framgångsfaktorer</a:t>
            </a:r>
            <a:r>
              <a:rPr lang="en-US" dirty="0"/>
              <a:t> för </a:t>
            </a:r>
            <a:r>
              <a:rPr lang="en-US" err="1"/>
              <a:t>att</a:t>
            </a:r>
            <a:r>
              <a:rPr lang="en-US" dirty="0"/>
              <a:t> </a:t>
            </a:r>
            <a:r>
              <a:rPr lang="en-US" err="1"/>
              <a:t>förebygga</a:t>
            </a:r>
            <a:r>
              <a:rPr lang="en-US" dirty="0"/>
              <a:t> </a:t>
            </a:r>
            <a:r>
              <a:rPr lang="en-US" err="1"/>
              <a:t>vårdrelaterade</a:t>
            </a:r>
            <a:r>
              <a:rPr lang="en-US" dirty="0"/>
              <a:t> </a:t>
            </a:r>
            <a:r>
              <a:rPr lang="en-US" err="1"/>
              <a:t>infektioner</a:t>
            </a:r>
            <a:r>
              <a:rPr lang="en-US" dirty="0"/>
              <a:t> </a:t>
            </a:r>
            <a:r>
              <a:rPr lang="en-US" err="1"/>
              <a:t>och</a:t>
            </a:r>
            <a:r>
              <a:rPr lang="en-US" dirty="0"/>
              <a:t> </a:t>
            </a:r>
            <a:r>
              <a:rPr lang="en-US" err="1"/>
              <a:t>Socialstyrelsens</a:t>
            </a:r>
            <a:r>
              <a:rPr lang="en-US" dirty="0"/>
              <a:t> </a:t>
            </a:r>
            <a:r>
              <a:rPr lang="en-US" err="1"/>
              <a:t>beskrivning</a:t>
            </a:r>
            <a:r>
              <a:rPr lang="en-US" dirty="0"/>
              <a:t> av </a:t>
            </a:r>
            <a:r>
              <a:rPr lang="en-US" err="1"/>
              <a:t>en</a:t>
            </a:r>
            <a:r>
              <a:rPr lang="en-US" dirty="0"/>
              <a:t> god </a:t>
            </a:r>
            <a:r>
              <a:rPr lang="en-US" err="1"/>
              <a:t>hygienisk</a:t>
            </a:r>
            <a:r>
              <a:rPr lang="en-US" dirty="0"/>
              <a:t> standard. </a:t>
            </a:r>
            <a:r>
              <a:rPr lang="en-US" err="1"/>
              <a:t>Vägledningen</a:t>
            </a:r>
            <a:r>
              <a:rPr lang="en-US" dirty="0"/>
              <a:t> </a:t>
            </a:r>
            <a:r>
              <a:rPr lang="en-US" err="1"/>
              <a:t>beskriver</a:t>
            </a:r>
            <a:r>
              <a:rPr lang="en-US" dirty="0"/>
              <a:t> </a:t>
            </a:r>
            <a:r>
              <a:rPr lang="en-US" err="1"/>
              <a:t>förutsättningar</a:t>
            </a:r>
            <a:r>
              <a:rPr lang="en-US" dirty="0"/>
              <a:t> </a:t>
            </a:r>
            <a:r>
              <a:rPr lang="en-US" err="1"/>
              <a:t>och</a:t>
            </a:r>
            <a:r>
              <a:rPr lang="en-US" dirty="0"/>
              <a:t> </a:t>
            </a:r>
            <a:r>
              <a:rPr lang="en-US" err="1"/>
              <a:t>aktiviteter</a:t>
            </a:r>
            <a:r>
              <a:rPr lang="en-US" dirty="0"/>
              <a:t> </a:t>
            </a:r>
            <a:r>
              <a:rPr lang="en-US" err="1"/>
              <a:t>på</a:t>
            </a:r>
            <a:r>
              <a:rPr lang="en-US" dirty="0"/>
              <a:t> de </a:t>
            </a:r>
            <a:r>
              <a:rPr lang="en-US" err="1"/>
              <a:t>fyra</a:t>
            </a:r>
            <a:r>
              <a:rPr lang="en-US" dirty="0"/>
              <a:t> </a:t>
            </a:r>
            <a:r>
              <a:rPr lang="en-US" err="1"/>
              <a:t>nivåerna</a:t>
            </a:r>
            <a:r>
              <a:rPr lang="en-US" dirty="0"/>
              <a:t> </a:t>
            </a:r>
            <a:r>
              <a:rPr lang="en-US" err="1"/>
              <a:t>makro</a:t>
            </a:r>
            <a:r>
              <a:rPr lang="en-US" dirty="0"/>
              <a:t>, </a:t>
            </a:r>
            <a:r>
              <a:rPr lang="en-US" err="1"/>
              <a:t>meso</a:t>
            </a:r>
            <a:r>
              <a:rPr lang="en-US" dirty="0"/>
              <a:t>, </a:t>
            </a:r>
            <a:r>
              <a:rPr lang="en-US" err="1"/>
              <a:t>mikro</a:t>
            </a:r>
            <a:r>
              <a:rPr lang="en-US" dirty="0"/>
              <a:t> </a:t>
            </a:r>
            <a:r>
              <a:rPr lang="en-US" err="1"/>
              <a:t>och</a:t>
            </a:r>
            <a:r>
              <a:rPr lang="en-US" dirty="0"/>
              <a:t> </a:t>
            </a:r>
            <a:r>
              <a:rPr lang="en-US" err="1"/>
              <a:t>individ</a:t>
            </a:r>
            <a:r>
              <a:rPr lang="en-US" dirty="0"/>
              <a:t> </a:t>
            </a:r>
            <a:r>
              <a:rPr lang="en-US" err="1"/>
              <a:t>inom</a:t>
            </a:r>
            <a:r>
              <a:rPr lang="en-US" dirty="0"/>
              <a:t> de </a:t>
            </a:r>
            <a:r>
              <a:rPr lang="en-US" err="1"/>
              <a:t>åtta</a:t>
            </a:r>
            <a:r>
              <a:rPr lang="en-US" dirty="0"/>
              <a:t> </a:t>
            </a:r>
            <a:r>
              <a:rPr lang="en-US" err="1"/>
              <a:t>områden</a:t>
            </a:r>
            <a:r>
              <a:rPr lang="en-US" dirty="0"/>
              <a:t> </a:t>
            </a:r>
            <a:r>
              <a:rPr lang="en-US" err="1"/>
              <a:t>som</a:t>
            </a:r>
            <a:r>
              <a:rPr lang="en-US" dirty="0"/>
              <a:t> WHO </a:t>
            </a:r>
            <a:r>
              <a:rPr lang="en-US" err="1"/>
              <a:t>har</a:t>
            </a:r>
            <a:r>
              <a:rPr lang="en-US" dirty="0"/>
              <a:t> </a:t>
            </a:r>
            <a:r>
              <a:rPr lang="en-US" err="1"/>
              <a:t>identifierat</a:t>
            </a:r>
            <a:r>
              <a:rPr lang="en-US" dirty="0"/>
              <a:t> </a:t>
            </a:r>
            <a:r>
              <a:rPr lang="en-US" err="1"/>
              <a:t>som</a:t>
            </a:r>
            <a:r>
              <a:rPr lang="en-US" dirty="0"/>
              <a:t> </a:t>
            </a:r>
            <a:r>
              <a:rPr lang="en-US" err="1"/>
              <a:t>nödvändiga</a:t>
            </a:r>
            <a:r>
              <a:rPr lang="en-US" dirty="0"/>
              <a:t> för </a:t>
            </a:r>
            <a:r>
              <a:rPr lang="en-US" err="1"/>
              <a:t>ett</a:t>
            </a:r>
            <a:r>
              <a:rPr lang="en-US" dirty="0"/>
              <a:t> </a:t>
            </a:r>
            <a:r>
              <a:rPr lang="en-US" err="1"/>
              <a:t>framgångsrikt</a:t>
            </a:r>
            <a:r>
              <a:rPr lang="en-US" dirty="0"/>
              <a:t> </a:t>
            </a:r>
            <a:r>
              <a:rPr lang="en-US" err="1"/>
              <a:t>och</a:t>
            </a:r>
            <a:r>
              <a:rPr lang="en-US" dirty="0"/>
              <a:t> </a:t>
            </a:r>
            <a:r>
              <a:rPr lang="en-US" err="1"/>
              <a:t>långsiktigt</a:t>
            </a:r>
            <a:r>
              <a:rPr lang="en-US" dirty="0"/>
              <a:t> </a:t>
            </a:r>
            <a:r>
              <a:rPr lang="en-US" err="1"/>
              <a:t>vårdhygieniskt</a:t>
            </a:r>
            <a:r>
              <a:rPr lang="en-US" dirty="0"/>
              <a:t> </a:t>
            </a:r>
            <a:r>
              <a:rPr lang="en-US" err="1"/>
              <a:t>arbete</a:t>
            </a:r>
            <a:r>
              <a:rPr lang="en-US"/>
              <a:t>.</a:t>
            </a:r>
          </a:p>
          <a:p>
            <a:r>
              <a:rPr lang="en-US" err="1"/>
              <a:t>Nivåerna</a:t>
            </a:r>
            <a:r>
              <a:rPr lang="en-US" dirty="0"/>
              <a:t>: </a:t>
            </a:r>
            <a:endParaRPr lang="en-US" dirty="0" err="1"/>
          </a:p>
          <a:p>
            <a:r>
              <a:rPr lang="en-US" dirty="0"/>
              <a:t>• </a:t>
            </a:r>
            <a:r>
              <a:rPr lang="en-US" dirty="0" err="1"/>
              <a:t>Makronivå</a:t>
            </a:r>
            <a:r>
              <a:rPr lang="en-US" dirty="0"/>
              <a:t>: </a:t>
            </a:r>
            <a:r>
              <a:rPr lang="en-US" dirty="0" err="1"/>
              <a:t>Huvudman</a:t>
            </a:r>
            <a:r>
              <a:rPr lang="en-US" dirty="0"/>
              <a:t>, det </a:t>
            </a:r>
            <a:r>
              <a:rPr lang="en-US" dirty="0" err="1"/>
              <a:t>vill</a:t>
            </a:r>
            <a:r>
              <a:rPr lang="en-US" dirty="0"/>
              <a:t> </a:t>
            </a:r>
            <a:r>
              <a:rPr lang="en-US" dirty="0" err="1"/>
              <a:t>säga</a:t>
            </a:r>
            <a:r>
              <a:rPr lang="en-US" dirty="0"/>
              <a:t> den </a:t>
            </a:r>
            <a:r>
              <a:rPr lang="en-US" dirty="0" err="1"/>
              <a:t>politiska</a:t>
            </a:r>
            <a:r>
              <a:rPr lang="en-US" dirty="0"/>
              <a:t> </a:t>
            </a:r>
            <a:r>
              <a:rPr lang="en-US" dirty="0" err="1"/>
              <a:t>nämnd</a:t>
            </a:r>
            <a:r>
              <a:rPr lang="en-US" dirty="0"/>
              <a:t> </a:t>
            </a:r>
            <a:r>
              <a:rPr lang="en-US" dirty="0" err="1"/>
              <a:t>som</a:t>
            </a:r>
            <a:r>
              <a:rPr lang="en-US" dirty="0"/>
              <a:t> </a:t>
            </a:r>
            <a:r>
              <a:rPr lang="en-US" dirty="0" err="1"/>
              <a:t>styr</a:t>
            </a:r>
            <a:r>
              <a:rPr lang="en-US" dirty="0"/>
              <a:t> </a:t>
            </a:r>
            <a:r>
              <a:rPr lang="en-US" dirty="0" err="1"/>
              <a:t>över</a:t>
            </a:r>
            <a:r>
              <a:rPr lang="en-US" dirty="0"/>
              <a:t> </a:t>
            </a:r>
            <a:r>
              <a:rPr lang="en-US" dirty="0" err="1"/>
              <a:t>hälso</a:t>
            </a:r>
            <a:r>
              <a:rPr lang="en-US" dirty="0"/>
              <a:t>- </a:t>
            </a:r>
            <a:r>
              <a:rPr lang="en-US" dirty="0" err="1"/>
              <a:t>och</a:t>
            </a:r>
            <a:r>
              <a:rPr lang="en-US" dirty="0"/>
              <a:t> </a:t>
            </a:r>
            <a:r>
              <a:rPr lang="en-US" dirty="0" err="1"/>
              <a:t>sjukvård</a:t>
            </a:r>
            <a:r>
              <a:rPr lang="en-US" dirty="0"/>
              <a:t>, </a:t>
            </a:r>
            <a:r>
              <a:rPr lang="en-US" dirty="0" err="1"/>
              <a:t>tandvård</a:t>
            </a:r>
            <a:r>
              <a:rPr lang="en-US" dirty="0"/>
              <a:t> </a:t>
            </a:r>
            <a:r>
              <a:rPr lang="en-US" dirty="0" err="1"/>
              <a:t>och</a:t>
            </a:r>
            <a:r>
              <a:rPr lang="en-US" dirty="0"/>
              <a:t> </a:t>
            </a:r>
            <a:r>
              <a:rPr lang="en-US" dirty="0" err="1"/>
              <a:t>omsorg</a:t>
            </a:r>
            <a:r>
              <a:rPr lang="en-US" dirty="0"/>
              <a:t> </a:t>
            </a:r>
            <a:r>
              <a:rPr lang="en-US" dirty="0" err="1"/>
              <a:t>i</a:t>
            </a:r>
            <a:r>
              <a:rPr lang="en-US" dirty="0"/>
              <a:t> </a:t>
            </a:r>
            <a:r>
              <a:rPr lang="en-US" dirty="0" err="1"/>
              <a:t>regionen</a:t>
            </a:r>
            <a:r>
              <a:rPr lang="en-US" dirty="0"/>
              <a:t> </a:t>
            </a:r>
            <a:r>
              <a:rPr lang="en-US" dirty="0" err="1"/>
              <a:t>eller</a:t>
            </a:r>
            <a:r>
              <a:rPr lang="en-US" dirty="0"/>
              <a:t> </a:t>
            </a:r>
            <a:r>
              <a:rPr lang="en-US" dirty="0" err="1"/>
              <a:t>kommunen</a:t>
            </a:r>
            <a:r>
              <a:rPr lang="en-US" dirty="0"/>
              <a:t> </a:t>
            </a:r>
            <a:r>
              <a:rPr lang="en-US" dirty="0" err="1"/>
              <a:t>och</a:t>
            </a:r>
            <a:r>
              <a:rPr lang="en-US" dirty="0"/>
              <a:t> </a:t>
            </a:r>
            <a:r>
              <a:rPr lang="en-US" dirty="0" err="1"/>
              <a:t>nämndens</a:t>
            </a:r>
            <a:r>
              <a:rPr lang="en-US" dirty="0"/>
              <a:t> </a:t>
            </a:r>
            <a:r>
              <a:rPr lang="en-US" dirty="0" err="1"/>
              <a:t>tillhörande</a:t>
            </a:r>
            <a:r>
              <a:rPr lang="en-US" dirty="0"/>
              <a:t> </a:t>
            </a:r>
            <a:r>
              <a:rPr lang="en-US" dirty="0" err="1"/>
              <a:t>förvaltning</a:t>
            </a:r>
            <a:r>
              <a:rPr lang="en-US" dirty="0"/>
              <a:t>. </a:t>
            </a:r>
            <a:endParaRPr lang="en-US" dirty="0">
              <a:cs typeface="Calibri"/>
            </a:endParaRPr>
          </a:p>
          <a:p>
            <a:r>
              <a:rPr lang="en-US" dirty="0"/>
              <a:t>• </a:t>
            </a:r>
            <a:r>
              <a:rPr lang="en-US" err="1"/>
              <a:t>Mesonivå</a:t>
            </a:r>
            <a:r>
              <a:rPr lang="en-US" dirty="0"/>
              <a:t>: </a:t>
            </a:r>
            <a:r>
              <a:rPr lang="en-US" err="1"/>
              <a:t>Vårdgivare</a:t>
            </a:r>
            <a:r>
              <a:rPr lang="en-US" dirty="0"/>
              <a:t>, </a:t>
            </a:r>
            <a:r>
              <a:rPr lang="en-US" err="1"/>
              <a:t>samt</a:t>
            </a:r>
            <a:r>
              <a:rPr lang="en-US" dirty="0"/>
              <a:t> </a:t>
            </a:r>
            <a:r>
              <a:rPr lang="en-US" err="1"/>
              <a:t>i</a:t>
            </a:r>
            <a:r>
              <a:rPr lang="en-US" dirty="0"/>
              <a:t> </a:t>
            </a:r>
            <a:r>
              <a:rPr lang="en-US" err="1"/>
              <a:t>vissa</a:t>
            </a:r>
            <a:r>
              <a:rPr lang="en-US" dirty="0"/>
              <a:t> </a:t>
            </a:r>
            <a:r>
              <a:rPr lang="en-US" err="1"/>
              <a:t>delar</a:t>
            </a:r>
            <a:r>
              <a:rPr lang="en-US" dirty="0"/>
              <a:t> den </a:t>
            </a:r>
            <a:r>
              <a:rPr lang="en-US" err="1"/>
              <a:t>som</a:t>
            </a:r>
            <a:r>
              <a:rPr lang="en-US" dirty="0"/>
              <a:t> </a:t>
            </a:r>
            <a:r>
              <a:rPr lang="en-US" err="1"/>
              <a:t>bedriver</a:t>
            </a:r>
            <a:r>
              <a:rPr lang="en-US" dirty="0"/>
              <a:t> </a:t>
            </a:r>
            <a:r>
              <a:rPr lang="en-US" err="1"/>
              <a:t>socialtjänst</a:t>
            </a:r>
            <a:r>
              <a:rPr lang="en-US" dirty="0"/>
              <a:t> </a:t>
            </a:r>
            <a:r>
              <a:rPr lang="en-US" err="1"/>
              <a:t>eller</a:t>
            </a:r>
            <a:r>
              <a:rPr lang="en-US" dirty="0"/>
              <a:t> </a:t>
            </a:r>
            <a:r>
              <a:rPr lang="en-US" err="1"/>
              <a:t>verksamhet</a:t>
            </a:r>
            <a:r>
              <a:rPr lang="en-US" dirty="0"/>
              <a:t> </a:t>
            </a:r>
            <a:r>
              <a:rPr lang="en-US" err="1"/>
              <a:t>enligt</a:t>
            </a:r>
            <a:r>
              <a:rPr lang="en-US" dirty="0"/>
              <a:t> LSS </a:t>
            </a:r>
            <a:r>
              <a:rPr lang="en-US" err="1"/>
              <a:t>Verksamhetschef</a:t>
            </a:r>
            <a:r>
              <a:rPr lang="en-US" dirty="0"/>
              <a:t> </a:t>
            </a:r>
            <a:endParaRPr lang="en-US"/>
          </a:p>
          <a:p>
            <a:r>
              <a:rPr lang="en-US" dirty="0"/>
              <a:t>• </a:t>
            </a:r>
            <a:r>
              <a:rPr lang="en-US" dirty="0" err="1"/>
              <a:t>Mikronivå</a:t>
            </a:r>
            <a:r>
              <a:rPr lang="en-US" dirty="0"/>
              <a:t>: </a:t>
            </a:r>
            <a:r>
              <a:rPr lang="en-US" dirty="0" err="1"/>
              <a:t>Medarbetare</a:t>
            </a:r>
            <a:r>
              <a:rPr lang="en-US" dirty="0"/>
              <a:t> </a:t>
            </a:r>
            <a:r>
              <a:rPr lang="en-US" dirty="0" err="1"/>
              <a:t>och</a:t>
            </a:r>
            <a:r>
              <a:rPr lang="en-US" dirty="0"/>
              <a:t> chef </a:t>
            </a:r>
            <a:r>
              <a:rPr lang="en-US" dirty="0" err="1"/>
              <a:t>på</a:t>
            </a:r>
            <a:r>
              <a:rPr lang="en-US" dirty="0"/>
              <a:t> </a:t>
            </a:r>
            <a:r>
              <a:rPr lang="en-US" dirty="0" err="1"/>
              <a:t>enhetsnivå</a:t>
            </a:r>
            <a:r>
              <a:rPr lang="en-US" dirty="0"/>
              <a:t> </a:t>
            </a:r>
            <a:endParaRPr lang="en-US"/>
          </a:p>
          <a:p>
            <a:r>
              <a:rPr lang="en-US" dirty="0"/>
              <a:t>• </a:t>
            </a:r>
            <a:r>
              <a:rPr lang="en-US" dirty="0" err="1"/>
              <a:t>Individnivå</a:t>
            </a:r>
            <a:r>
              <a:rPr lang="en-US" dirty="0"/>
              <a:t>: Patient, </a:t>
            </a:r>
            <a:r>
              <a:rPr lang="en-US" dirty="0" err="1"/>
              <a:t>brukare</a:t>
            </a:r>
            <a:r>
              <a:rPr lang="en-US" dirty="0"/>
              <a:t> </a:t>
            </a:r>
            <a:r>
              <a:rPr lang="en-US" dirty="0" err="1"/>
              <a:t>och</a:t>
            </a:r>
            <a:r>
              <a:rPr lang="en-US" dirty="0"/>
              <a:t> </a:t>
            </a:r>
            <a:r>
              <a:rPr lang="en-US" dirty="0" err="1"/>
              <a:t>dess</a:t>
            </a:r>
            <a:r>
              <a:rPr lang="en-US" dirty="0"/>
              <a:t> </a:t>
            </a:r>
            <a:r>
              <a:rPr lang="en-US" dirty="0" err="1"/>
              <a:t>närstående</a:t>
            </a:r>
            <a:endParaRPr lang="en-US">
              <a:cs typeface="Calibri"/>
            </a:endParaRPr>
          </a:p>
        </p:txBody>
      </p:sp>
      <p:sp>
        <p:nvSpPr>
          <p:cNvPr id="4" name="Platshållare för bildnummer 3"/>
          <p:cNvSpPr>
            <a:spLocks noGrp="1"/>
          </p:cNvSpPr>
          <p:nvPr>
            <p:ph type="sldNum" sz="quarter" idx="5"/>
          </p:nvPr>
        </p:nvSpPr>
        <p:spPr/>
        <p:txBody>
          <a:bodyPr/>
          <a:lstStyle/>
          <a:p>
            <a:fld id="{B91F8827-3447-482C-9BF3-2953154B88C1}" type="slidenum">
              <a:rPr lang="sv-SE" smtClean="0"/>
              <a:t>5</a:t>
            </a:fld>
            <a:endParaRPr lang="sv-SE"/>
          </a:p>
        </p:txBody>
      </p:sp>
    </p:spTree>
    <p:extLst>
      <p:ext uri="{BB962C8B-B14F-4D97-AF65-F5344CB8AC3E}">
        <p14:creationId xmlns:p14="http://schemas.microsoft.com/office/powerpoint/2010/main" val="29992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 i HSLF-FS</a:t>
            </a:r>
            <a:r>
              <a:rPr lang="sv-SE" baseline="0" dirty="0"/>
              <a:t> </a:t>
            </a:r>
            <a:r>
              <a:rPr lang="sv-SE" dirty="0"/>
              <a:t>2022:44</a:t>
            </a:r>
            <a:endParaRPr lang="sv-SE" baseline="0" dirty="0"/>
          </a:p>
          <a:p>
            <a:endParaRPr lang="sv-SE" baseline="0"/>
          </a:p>
          <a:p>
            <a:r>
              <a:rPr lang="sv-SE" baseline="0" dirty="0"/>
              <a:t>De som är ytterst ansvariga och som ska möjliggöra att rutiner och kvalitet följs är:</a:t>
            </a:r>
            <a:endParaRPr lang="sv-SE" baseline="0" dirty="0">
              <a:cs typeface="Calibri"/>
            </a:endParaRPr>
          </a:p>
          <a:p>
            <a:endParaRPr lang="sv-SE" baseline="0"/>
          </a:p>
          <a:p>
            <a:r>
              <a:rPr lang="sv-SE" b="1" i="1" dirty="0"/>
              <a:t>Huvudman,</a:t>
            </a:r>
            <a:r>
              <a:rPr lang="sv-SE" i="1" dirty="0"/>
              <a:t> det vill säga den politiska nämnd </a:t>
            </a:r>
            <a:r>
              <a:rPr lang="sv-SE" dirty="0"/>
              <a:t>som styr över hälso- och sjukvård i kommunen och nämndens tillhörande förvaltning. Har det övergripande ansvaret för att en god och säker vård och omsorg ges och säkerställer att kvaliteten följs upp. </a:t>
            </a:r>
            <a:endParaRPr lang="sv-SE" dirty="0">
              <a:cs typeface="Calibri"/>
            </a:endParaRPr>
          </a:p>
          <a:p>
            <a:endParaRPr lang="sv-SE" b="1" dirty="0">
              <a:cs typeface="Calibri"/>
            </a:endParaRPr>
          </a:p>
          <a:p>
            <a:r>
              <a:rPr lang="sv-SE" b="1" i="1" dirty="0"/>
              <a:t>Vårdgivaren och den som bedriver socialtjänst eller verksamhet enligt LSS</a:t>
            </a:r>
            <a:r>
              <a:rPr lang="sv-SE" i="1" dirty="0"/>
              <a:t> </a:t>
            </a:r>
            <a:r>
              <a:rPr lang="sv-SE" dirty="0"/>
              <a:t>ansvarar för att vården och omsorgen följer de förordningar som är tillämpliga inom det vårdhygieniska området.</a:t>
            </a:r>
            <a:endParaRPr lang="sv-SE" dirty="0">
              <a:cs typeface="Calibri"/>
            </a:endParaRPr>
          </a:p>
          <a:p>
            <a:r>
              <a:rPr lang="sv-SE" dirty="0"/>
              <a:t>Ansvarar för att genomföra och rapportera måluppfyllelse och genomförda aktiviteter.</a:t>
            </a:r>
            <a:endParaRPr lang="sv-SE" dirty="0">
              <a:cs typeface="Calibri" panose="020F0502020204030204"/>
            </a:endParaRPr>
          </a:p>
          <a:p>
            <a:r>
              <a:rPr lang="sv-SE" dirty="0"/>
              <a:t>Vårdgivaren</a:t>
            </a:r>
            <a:r>
              <a:rPr lang="sv-SE" baseline="0" dirty="0"/>
              <a:t> </a:t>
            </a:r>
            <a:r>
              <a:rPr lang="sv-SE" dirty="0"/>
              <a:t>ansvarar för att vårdhygien är integrerat i det systematiska kvalitetsarbetet. Vårdgivaren planerar, leder och kontrollerar verksamheterna så att kraven på en god hygienisk standard uppfylls. </a:t>
            </a:r>
            <a:endParaRPr lang="sv-SE" dirty="0">
              <a:cs typeface="Calibri" panose="020F0502020204030204"/>
            </a:endParaRPr>
          </a:p>
          <a:p>
            <a:r>
              <a:rPr lang="sv-SE" dirty="0"/>
              <a:t>Vårdgivaren ska upprätta en plan för att förebygga vårdrelaterade infektioner och smittspridning med tydliga mål utifrån den regionala eller kommunala handlingsplanen. Vårdgivarens plan ingår i Ledningssystemet för systematiskt kvalitetsarbete </a:t>
            </a:r>
            <a:r>
              <a:rPr lang="sv-SE" sz="1200" b="0" i="0" kern="1200" dirty="0">
                <a:solidFill>
                  <a:schemeClr val="tx1"/>
                </a:solidFill>
                <a:effectLst/>
                <a:latin typeface="+mn-lt"/>
                <a:ea typeface="+mn-ea"/>
                <a:cs typeface="+mn-cs"/>
              </a:rPr>
              <a:t>(SOSFS 2011:9)</a:t>
            </a:r>
            <a:endParaRPr lang="sv-SE" dirty="0">
              <a:cs typeface="Calibri" panose="020F0502020204030204"/>
            </a:endParaRPr>
          </a:p>
          <a:p>
            <a:endParaRPr lang="sv-SE"/>
          </a:p>
          <a:p>
            <a:r>
              <a:rPr lang="sv-SE" b="1" i="1" dirty="0"/>
              <a:t>Verksamhetschefen</a:t>
            </a:r>
            <a:r>
              <a:rPr lang="sv-SE" dirty="0"/>
              <a:t> ansvarar för att det finns den personal, de lokaler och den utrustning som behövs för att vård med en god hygienisk standard ges till varje patient och brukare.</a:t>
            </a:r>
            <a:endParaRPr lang="sv-SE" dirty="0">
              <a:cs typeface="Calibri"/>
            </a:endParaRPr>
          </a:p>
          <a:p>
            <a:endParaRPr lang="sv-SE"/>
          </a:p>
          <a:p>
            <a:r>
              <a:rPr lang="sv-SE" dirty="0"/>
              <a:t>Här måste ”man” se till att chefer och medarbetare inte upplever stress av att ha fått ökad kunskap om vårdhygieniska risker och brister, samtidigt som det saknas förutsättningar att verkställa förbättringar på grund av att huvudmannen, vårdgivaren eller verksamhetschefen inte ger dem tillräckliga resurser.</a:t>
            </a:r>
          </a:p>
          <a:p>
            <a:r>
              <a:rPr lang="en-US" b="1" i="1" dirty="0" err="1"/>
              <a:t>Enhetschef</a:t>
            </a:r>
            <a:r>
              <a:rPr lang="en-US" b="1" i="1" dirty="0"/>
              <a:t> </a:t>
            </a:r>
            <a:r>
              <a:rPr lang="en-US" dirty="0"/>
              <a:t> ska se till </a:t>
            </a:r>
            <a:r>
              <a:rPr lang="en-US" dirty="0" err="1"/>
              <a:t>att</a:t>
            </a:r>
            <a:r>
              <a:rPr lang="en-US" dirty="0"/>
              <a:t> </a:t>
            </a:r>
            <a:r>
              <a:rPr lang="en-US" dirty="0" err="1"/>
              <a:t>anställd</a:t>
            </a:r>
            <a:r>
              <a:rPr lang="en-US" dirty="0"/>
              <a:t> </a:t>
            </a:r>
            <a:r>
              <a:rPr lang="en-US" dirty="0" err="1"/>
              <a:t>vårdpersonal</a:t>
            </a:r>
            <a:r>
              <a:rPr lang="en-US" dirty="0"/>
              <a:t> </a:t>
            </a:r>
            <a:r>
              <a:rPr lang="en-US" dirty="0" err="1"/>
              <a:t>följer</a:t>
            </a:r>
            <a:r>
              <a:rPr lang="en-US" dirty="0"/>
              <a:t> de </a:t>
            </a:r>
            <a:r>
              <a:rPr lang="en-US" dirty="0" err="1"/>
              <a:t>riklinjer</a:t>
            </a:r>
            <a:r>
              <a:rPr lang="en-US" dirty="0"/>
              <a:t> </a:t>
            </a:r>
            <a:r>
              <a:rPr lang="en-US" dirty="0" err="1"/>
              <a:t>och</a:t>
            </a:r>
            <a:r>
              <a:rPr lang="en-US" dirty="0"/>
              <a:t> </a:t>
            </a:r>
            <a:r>
              <a:rPr lang="en-US" dirty="0" err="1"/>
              <a:t>rutiner</a:t>
            </a:r>
            <a:r>
              <a:rPr lang="en-US" dirty="0"/>
              <a:t> </a:t>
            </a:r>
            <a:r>
              <a:rPr lang="en-US" dirty="0" err="1"/>
              <a:t>som</a:t>
            </a:r>
            <a:r>
              <a:rPr lang="en-US" dirty="0"/>
              <a:t> </a:t>
            </a:r>
            <a:r>
              <a:rPr lang="en-US" dirty="0" err="1"/>
              <a:t>finns</a:t>
            </a:r>
            <a:r>
              <a:rPr lang="en-US" dirty="0"/>
              <a:t> för </a:t>
            </a:r>
            <a:r>
              <a:rPr lang="en-US" dirty="0" err="1"/>
              <a:t>att</a:t>
            </a:r>
            <a:r>
              <a:rPr lang="en-US" dirty="0"/>
              <a:t> </a:t>
            </a:r>
            <a:r>
              <a:rPr lang="en-US" dirty="0" err="1"/>
              <a:t>förhindra</a:t>
            </a:r>
            <a:r>
              <a:rPr lang="en-US" dirty="0"/>
              <a:t> </a:t>
            </a:r>
            <a:r>
              <a:rPr lang="en-US" dirty="0" err="1"/>
              <a:t>att</a:t>
            </a:r>
            <a:r>
              <a:rPr lang="en-US" dirty="0"/>
              <a:t> </a:t>
            </a:r>
            <a:r>
              <a:rPr lang="en-US" dirty="0" err="1"/>
              <a:t>smitta</a:t>
            </a:r>
            <a:r>
              <a:rPr lang="en-US" dirty="0"/>
              <a:t> </a:t>
            </a:r>
            <a:r>
              <a:rPr lang="en-US" dirty="0" err="1"/>
              <a:t>och</a:t>
            </a:r>
            <a:r>
              <a:rPr lang="en-US" dirty="0"/>
              <a:t> </a:t>
            </a:r>
            <a:r>
              <a:rPr lang="en-US" dirty="0" err="1"/>
              <a:t>smittspridning</a:t>
            </a:r>
            <a:r>
              <a:rPr lang="en-US" dirty="0"/>
              <a:t> </a:t>
            </a:r>
            <a:endParaRPr lang="en-US" dirty="0">
              <a:cs typeface="Calibri"/>
            </a:endParaRPr>
          </a:p>
          <a:p>
            <a:r>
              <a:rPr lang="en-US" b="1" i="1" dirty="0" err="1"/>
              <a:t>Vårdpersonalen</a:t>
            </a:r>
            <a:r>
              <a:rPr lang="en-US" dirty="0"/>
              <a:t> </a:t>
            </a:r>
            <a:r>
              <a:rPr lang="en-US" dirty="0" err="1"/>
              <a:t>har</a:t>
            </a:r>
            <a:r>
              <a:rPr lang="en-US" dirty="0"/>
              <a:t> </a:t>
            </a:r>
            <a:r>
              <a:rPr lang="en-US" dirty="0" err="1"/>
              <a:t>ett</a:t>
            </a:r>
            <a:r>
              <a:rPr lang="en-US" dirty="0"/>
              <a:t> </a:t>
            </a:r>
            <a:r>
              <a:rPr lang="en-US" dirty="0" err="1"/>
              <a:t>personligt</a:t>
            </a:r>
            <a:r>
              <a:rPr lang="en-US" dirty="0"/>
              <a:t> </a:t>
            </a:r>
            <a:r>
              <a:rPr lang="en-US" dirty="0" err="1"/>
              <a:t>ansvar</a:t>
            </a:r>
            <a:r>
              <a:rPr lang="en-US" dirty="0"/>
              <a:t> </a:t>
            </a:r>
            <a:r>
              <a:rPr lang="en-US" dirty="0" err="1"/>
              <a:t>att</a:t>
            </a:r>
            <a:r>
              <a:rPr lang="en-US" dirty="0"/>
              <a:t> </a:t>
            </a:r>
            <a:r>
              <a:rPr lang="en-US" dirty="0" err="1"/>
              <a:t>följa</a:t>
            </a:r>
            <a:r>
              <a:rPr lang="en-US" dirty="0"/>
              <a:t> det </a:t>
            </a:r>
            <a:r>
              <a:rPr lang="en-US" dirty="0" err="1"/>
              <a:t>riktlinjer</a:t>
            </a:r>
            <a:r>
              <a:rPr lang="en-US" dirty="0"/>
              <a:t> </a:t>
            </a:r>
            <a:r>
              <a:rPr lang="en-US" dirty="0" err="1"/>
              <a:t>och</a:t>
            </a:r>
            <a:r>
              <a:rPr lang="en-US" dirty="0"/>
              <a:t> </a:t>
            </a:r>
            <a:r>
              <a:rPr lang="en-US" dirty="0" err="1"/>
              <a:t>rutiner</a:t>
            </a:r>
            <a:r>
              <a:rPr lang="en-US" dirty="0"/>
              <a:t> </a:t>
            </a:r>
            <a:r>
              <a:rPr lang="en-US" dirty="0" err="1"/>
              <a:t>som</a:t>
            </a:r>
            <a:r>
              <a:rPr lang="en-US" dirty="0"/>
              <a:t> </a:t>
            </a:r>
            <a:r>
              <a:rPr lang="en-US" dirty="0" err="1"/>
              <a:t>finns</a:t>
            </a:r>
            <a:endParaRPr lang="en-US" dirty="0" err="1">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6</a:t>
            </a:fld>
            <a:endParaRPr lang="sv-SE"/>
          </a:p>
        </p:txBody>
      </p:sp>
    </p:spTree>
    <p:extLst>
      <p:ext uri="{BB962C8B-B14F-4D97-AF65-F5344CB8AC3E}">
        <p14:creationId xmlns:p14="http://schemas.microsoft.com/office/powerpoint/2010/main" val="12381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Vad är då enhetschefens roll i allt det här?</a:t>
            </a:r>
          </a:p>
          <a:p>
            <a:endParaRPr lang="sv-SE" b="1"/>
          </a:p>
          <a:p>
            <a:r>
              <a:rPr lang="sv-SE" b="0" u="sng" dirty="0"/>
              <a:t>Vilket stämmer överens med </a:t>
            </a:r>
            <a:r>
              <a:rPr lang="sv-SE" u="sng" dirty="0"/>
              <a:t>HSLF-FS</a:t>
            </a:r>
            <a:r>
              <a:rPr lang="sv-SE" b="0" u="sng" dirty="0"/>
              <a:t> 2022:44</a:t>
            </a:r>
            <a:endParaRPr lang="sv-SE" b="0" u="sng" dirty="0">
              <a:cs typeface="Calibri"/>
            </a:endParaRPr>
          </a:p>
          <a:p>
            <a:endParaRPr lang="sv-SE" b="1"/>
          </a:p>
          <a:p>
            <a:r>
              <a:rPr lang="sv-SE" b="0" dirty="0"/>
              <a:t>Enhetschefen</a:t>
            </a:r>
            <a:r>
              <a:rPr lang="sv-SE" b="0" baseline="0" dirty="0"/>
              <a:t> blir ”utföraren” </a:t>
            </a:r>
            <a:r>
              <a:rPr lang="sv-SE" dirty="0"/>
              <a:t>ska </a:t>
            </a:r>
            <a:r>
              <a:rPr lang="sv-SE" b="0" baseline="0" dirty="0"/>
              <a:t>ha </a:t>
            </a:r>
            <a:r>
              <a:rPr lang="sv-SE" b="1" u="sng" baseline="0" dirty="0"/>
              <a:t>kunskap och förståelse </a:t>
            </a:r>
            <a:r>
              <a:rPr lang="sv-SE" b="0" baseline="0" dirty="0"/>
              <a:t>att utföra det som åligger verksamheten.</a:t>
            </a:r>
            <a:r>
              <a:rPr lang="sv-SE" dirty="0"/>
              <a:t> </a:t>
            </a:r>
            <a:endParaRPr lang="sv-SE" b="0" baseline="0" dirty="0">
              <a:cs typeface="Calibri"/>
            </a:endParaRPr>
          </a:p>
          <a:p>
            <a:endParaRPr lang="sv-SE" b="0" baseline="0"/>
          </a:p>
          <a:p>
            <a:r>
              <a:rPr lang="sv-SE" b="0" baseline="0" dirty="0"/>
              <a:t>Det är huvudman och verksamhetsledning som är ytterst ansvariga och ska ge möjlighet att utföra arbetet.</a:t>
            </a:r>
            <a:endParaRPr lang="sv-SE" b="0" dirty="0">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7</a:t>
            </a:fld>
            <a:endParaRPr lang="sv-SE"/>
          </a:p>
        </p:txBody>
      </p:sp>
    </p:spTree>
    <p:extLst>
      <p:ext uri="{BB962C8B-B14F-4D97-AF65-F5344CB8AC3E}">
        <p14:creationId xmlns:p14="http://schemas.microsoft.com/office/powerpoint/2010/main" val="282725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91F8827-3447-482C-9BF3-2953154B88C1}" type="slidenum">
              <a:rPr lang="sv-SE" smtClean="0"/>
              <a:t>8</a:t>
            </a:fld>
            <a:endParaRPr lang="sv-SE"/>
          </a:p>
        </p:txBody>
      </p:sp>
    </p:spTree>
    <p:extLst>
      <p:ext uri="{BB962C8B-B14F-4D97-AF65-F5344CB8AC3E}">
        <p14:creationId xmlns:p14="http://schemas.microsoft.com/office/powerpoint/2010/main" val="301995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Vårdhygien och länets 14 kommuner har ett samverkansavtal sedan 1 Maj 2022</a:t>
            </a:r>
          </a:p>
          <a:p>
            <a:endParaRPr lang="sv-SE"/>
          </a:p>
          <a:p>
            <a:r>
              <a:rPr lang="sv-SE" dirty="0"/>
              <a:t>Just nu jobbar vi aktivt från Vårdhygien  med  utbildning av hygienombud, planerad fortbildning</a:t>
            </a:r>
            <a:r>
              <a:rPr lang="sv-SE" baseline="0" dirty="0"/>
              <a:t> i form av ”Forum” / E-träffar för hygienombud och EC.</a:t>
            </a:r>
            <a:endParaRPr lang="sv-SE" dirty="0">
              <a:cs typeface="Calibri"/>
            </a:endParaRPr>
          </a:p>
        </p:txBody>
      </p:sp>
      <p:sp>
        <p:nvSpPr>
          <p:cNvPr id="4" name="Platshållare för bildnummer 3"/>
          <p:cNvSpPr>
            <a:spLocks noGrp="1"/>
          </p:cNvSpPr>
          <p:nvPr>
            <p:ph type="sldNum" sz="quarter" idx="10"/>
          </p:nvPr>
        </p:nvSpPr>
        <p:spPr/>
        <p:txBody>
          <a:bodyPr/>
          <a:lstStyle/>
          <a:p>
            <a:fld id="{B91F8827-3447-482C-9BF3-2953154B88C1}" type="slidenum">
              <a:rPr lang="sv-SE" smtClean="0"/>
              <a:t>9</a:t>
            </a:fld>
            <a:endParaRPr lang="sv-SE"/>
          </a:p>
        </p:txBody>
      </p:sp>
    </p:spTree>
    <p:extLst>
      <p:ext uri="{BB962C8B-B14F-4D97-AF65-F5344CB8AC3E}">
        <p14:creationId xmlns:p14="http://schemas.microsoft.com/office/powerpoint/2010/main" val="302071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format</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84829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format</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356222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763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format</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3337966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130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format</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361083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1716317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format</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188472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512712" y="474134"/>
            <a:ext cx="9223021" cy="5344583"/>
          </a:xfrm>
          <a:prstGeom prst="rect">
            <a:avLst/>
          </a:prstGeom>
        </p:spPr>
        <p:txBody>
          <a:bodyPr/>
          <a:lstStyle>
            <a:lvl1pPr marL="0" indent="0">
              <a:lnSpc>
                <a:spcPct val="110000"/>
              </a:lnSpc>
              <a:spcBef>
                <a:spcPts val="1067"/>
              </a:spcBef>
              <a:buFont typeface="Arial" panose="020B0604020202020204" pitchFamily="34" charset="0"/>
              <a:buNone/>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p:txBody>
      </p:sp>
    </p:spTree>
    <p:extLst>
      <p:ext uri="{BB962C8B-B14F-4D97-AF65-F5344CB8AC3E}">
        <p14:creationId xmlns:p14="http://schemas.microsoft.com/office/powerpoint/2010/main" val="329170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758670" y="1445778"/>
            <a:ext cx="8663873" cy="1348671"/>
          </a:xfrm>
          <a:prstGeom prst="rect">
            <a:avLst/>
          </a:prstGeom>
        </p:spPr>
        <p:txBody>
          <a:bodyPr anchor="b"/>
          <a:lstStyle>
            <a:lvl1pPr algn="ctr">
              <a:defRPr sz="4267" b="1">
                <a:solidFill>
                  <a:srgbClr val="0070C0"/>
                </a:solidFill>
              </a:defRPr>
            </a:lvl1pPr>
          </a:lstStyle>
          <a:p>
            <a:r>
              <a:rPr lang="sv-SE"/>
              <a:t>Klicka här för att ändra format</a:t>
            </a:r>
          </a:p>
        </p:txBody>
      </p:sp>
      <p:sp>
        <p:nvSpPr>
          <p:cNvPr id="8" name="Platshållare för text 12"/>
          <p:cNvSpPr>
            <a:spLocks noGrp="1"/>
          </p:cNvSpPr>
          <p:nvPr>
            <p:ph type="body" sz="quarter" idx="14"/>
          </p:nvPr>
        </p:nvSpPr>
        <p:spPr>
          <a:xfrm>
            <a:off x="1758670" y="2836653"/>
            <a:ext cx="8674663" cy="918052"/>
          </a:xfrm>
          <a:prstGeom prst="rect">
            <a:avLst/>
          </a:prstGeom>
        </p:spPr>
        <p:txBody>
          <a:bodyPr anchor="ctr"/>
          <a:lstStyle>
            <a:lvl1pPr marL="0" indent="0" algn="ctr">
              <a:buNone/>
              <a:defRPr sz="2667" b="0">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225249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41176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format</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AEB01-5DCD-472C-8908-1DA59245F858}" type="datetimeFigureOut">
              <a:rPr lang="sv-SE" smtClean="0"/>
              <a:t>2023-12-12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50369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E8AAEB01-5DCD-472C-8908-1DA59245F858}" type="datetimeFigureOut">
              <a:rPr lang="sv-SE" smtClean="0"/>
              <a:t>2023-12-12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395478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E8AAEB01-5DCD-472C-8908-1DA59245F858}" type="datetimeFigureOut">
              <a:rPr lang="sv-SE" smtClean="0"/>
              <a:t>2023-12-12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13763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E8AAEB01-5DCD-472C-8908-1DA59245F858}" type="datetimeFigureOut">
              <a:rPr lang="sv-SE" smtClean="0"/>
              <a:t>2023-12-12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40360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AEB01-5DCD-472C-8908-1DA59245F858}" type="datetimeFigureOut">
              <a:rPr lang="sv-SE" smtClean="0"/>
              <a:t>2023-12-12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153969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format</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8AAEB01-5DCD-472C-8908-1DA59245F858}" type="datetimeFigureOut">
              <a:rPr lang="sv-SE" smtClean="0"/>
              <a:t>2023-12-12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0BFF812-0A4B-4EF7-91AD-84226192529B}" type="slidenum">
              <a:rPr lang="sv-SE" smtClean="0"/>
              <a:t>‹#›</a:t>
            </a:fld>
            <a:endParaRPr lang="sv-SE"/>
          </a:p>
        </p:txBody>
      </p:sp>
    </p:spTree>
    <p:extLst>
      <p:ext uri="{BB962C8B-B14F-4D97-AF65-F5344CB8AC3E}">
        <p14:creationId xmlns:p14="http://schemas.microsoft.com/office/powerpoint/2010/main" val="11995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format</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0BFF812-0A4B-4EF7-91AD-84226192529B}" type="slidenum">
              <a:rPr lang="sv-SE" smtClean="0"/>
              <a:t>‹#›</a:t>
            </a:fld>
            <a:endParaRPr lang="sv-SE"/>
          </a:p>
        </p:txBody>
      </p:sp>
      <p:sp>
        <p:nvSpPr>
          <p:cNvPr id="5" name="Date Placeholder 4"/>
          <p:cNvSpPr>
            <a:spLocks noGrp="1"/>
          </p:cNvSpPr>
          <p:nvPr>
            <p:ph type="dt" sz="half" idx="10"/>
          </p:nvPr>
        </p:nvSpPr>
        <p:spPr/>
        <p:txBody>
          <a:bodyPr/>
          <a:lstStyle/>
          <a:p>
            <a:fld id="{E8AAEB01-5DCD-472C-8908-1DA59245F858}" type="datetimeFigureOut">
              <a:rPr lang="sv-SE" smtClean="0"/>
              <a:t>2023-12-12</a:t>
            </a:fld>
            <a:endParaRPr lang="sv-SE"/>
          </a:p>
        </p:txBody>
      </p:sp>
    </p:spTree>
    <p:extLst>
      <p:ext uri="{BB962C8B-B14F-4D97-AF65-F5344CB8AC3E}">
        <p14:creationId xmlns:p14="http://schemas.microsoft.com/office/powerpoint/2010/main" val="68863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format</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AAEB01-5DCD-472C-8908-1DA59245F858}" type="datetimeFigureOut">
              <a:rPr lang="sv-SE" smtClean="0"/>
              <a:t>2023-12-12</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0BFF812-0A4B-4EF7-91AD-84226192529B}" type="slidenum">
              <a:rPr lang="sv-SE" smtClean="0"/>
              <a:t>‹#›</a:t>
            </a:fld>
            <a:endParaRPr lang="sv-SE"/>
          </a:p>
        </p:txBody>
      </p:sp>
    </p:spTree>
    <p:extLst>
      <p:ext uri="{BB962C8B-B14F-4D97-AF65-F5344CB8AC3E}">
        <p14:creationId xmlns:p14="http://schemas.microsoft.com/office/powerpoint/2010/main" val="189336544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kOKeFv5VvY4"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O8-R_QnetF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38-lgF5bHsE"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sidan.nll.se/Vardens-arbetsatt/Patientsakerhet-smittskydd-vardhygien/Vardhygien/Verktygslada/kvalitets-och-sakringssyste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89850"/>
            <a:ext cx="9144000" cy="1384205"/>
          </a:xfrm>
        </p:spPr>
        <p:txBody>
          <a:bodyPr/>
          <a:lstStyle/>
          <a:p>
            <a:pPr algn="ctr"/>
            <a:r>
              <a:rPr lang="sv-SE"/>
              <a:t> </a:t>
            </a:r>
            <a:r>
              <a:rPr lang="sv-SE" sz="4800">
                <a:solidFill>
                  <a:schemeClr val="accent1">
                    <a:lumMod val="75000"/>
                  </a:schemeClr>
                </a:solidFill>
              </a:rPr>
              <a:t>Utbildningstillfälle</a:t>
            </a:r>
          </a:p>
        </p:txBody>
      </p:sp>
      <p:sp>
        <p:nvSpPr>
          <p:cNvPr id="4" name="Underrubrik 3"/>
          <p:cNvSpPr>
            <a:spLocks noGrp="1"/>
          </p:cNvSpPr>
          <p:nvPr>
            <p:ph type="subTitle" idx="1"/>
          </p:nvPr>
        </p:nvSpPr>
        <p:spPr>
          <a:xfrm>
            <a:off x="801858" y="1931831"/>
            <a:ext cx="9304668" cy="2358815"/>
          </a:xfrm>
        </p:spPr>
        <p:txBody>
          <a:bodyPr>
            <a:normAutofit/>
          </a:bodyPr>
          <a:lstStyle/>
          <a:p>
            <a:pPr algn="ctr"/>
            <a:r>
              <a:rPr lang="sv-SE" sz="3200" dirty="0">
                <a:solidFill>
                  <a:srgbClr val="00B0F0"/>
                </a:solidFill>
              </a:rPr>
              <a:t>      För dig som är enhetschef i kommunen </a:t>
            </a:r>
          </a:p>
          <a:p>
            <a:pPr algn="ctr"/>
            <a:r>
              <a:rPr lang="sv-SE" sz="2000" dirty="0">
                <a:solidFill>
                  <a:srgbClr val="00B0F0"/>
                </a:solidFill>
              </a:rPr>
              <a:t>Socialstyrelsens ska krav- Kvalitetssäkring av verksamheten</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299" y="2961178"/>
            <a:ext cx="2719293" cy="2658935"/>
          </a:xfrm>
          <a:prstGeom prst="rect">
            <a:avLst/>
          </a:prstGeom>
        </p:spPr>
      </p:pic>
      <p:sp>
        <p:nvSpPr>
          <p:cNvPr id="6" name="Rektangel 5"/>
          <p:cNvSpPr/>
          <p:nvPr/>
        </p:nvSpPr>
        <p:spPr>
          <a:xfrm>
            <a:off x="475130" y="5872980"/>
            <a:ext cx="8184776" cy="646331"/>
          </a:xfrm>
          <a:prstGeom prst="rect">
            <a:avLst/>
          </a:prstGeom>
        </p:spPr>
        <p:txBody>
          <a:bodyPr wrap="square">
            <a:spAutoFit/>
          </a:bodyPr>
          <a:lstStyle/>
          <a:p>
            <a:r>
              <a:rPr lang="sv-SE" u="sng">
                <a:hlinkClick r:id="rId4"/>
              </a:rPr>
              <a:t>WHO: SAVE LIVES - Clean </a:t>
            </a:r>
            <a:r>
              <a:rPr lang="sv-SE" u="sng" err="1">
                <a:hlinkClick r:id="rId4"/>
              </a:rPr>
              <a:t>Your</a:t>
            </a:r>
            <a:r>
              <a:rPr lang="sv-SE" u="sng">
                <a:hlinkClick r:id="rId4"/>
              </a:rPr>
              <a:t> Hands - No action </a:t>
            </a:r>
            <a:r>
              <a:rPr lang="sv-SE" u="sng" err="1">
                <a:hlinkClick r:id="rId4"/>
              </a:rPr>
              <a:t>today</a:t>
            </a:r>
            <a:r>
              <a:rPr lang="sv-SE" u="sng">
                <a:hlinkClick r:id="rId4"/>
              </a:rPr>
              <a:t>; no </a:t>
            </a:r>
            <a:r>
              <a:rPr lang="sv-SE" u="sng" err="1">
                <a:hlinkClick r:id="rId4"/>
              </a:rPr>
              <a:t>cure</a:t>
            </a:r>
            <a:r>
              <a:rPr lang="sv-SE" u="sng">
                <a:hlinkClick r:id="rId4"/>
              </a:rPr>
              <a:t> </a:t>
            </a:r>
            <a:r>
              <a:rPr lang="sv-SE" u="sng" err="1">
                <a:hlinkClick r:id="rId4"/>
              </a:rPr>
              <a:t>tomorrow</a:t>
            </a:r>
            <a:r>
              <a:rPr lang="sv-SE" u="sng">
                <a:hlinkClick r:id="rId4"/>
              </a:rPr>
              <a:t> - YouTube</a:t>
            </a:r>
            <a:endParaRPr lang="sv-SE"/>
          </a:p>
        </p:txBody>
      </p:sp>
    </p:spTree>
    <p:extLst>
      <p:ext uri="{BB962C8B-B14F-4D97-AF65-F5344CB8AC3E}">
        <p14:creationId xmlns:p14="http://schemas.microsoft.com/office/powerpoint/2010/main" val="4335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1945340"/>
            <a:ext cx="8596668" cy="1057835"/>
          </a:xfrm>
        </p:spPr>
        <p:txBody>
          <a:bodyPr>
            <a:noAutofit/>
          </a:bodyPr>
          <a:lstStyle/>
          <a:p>
            <a:pPr algn="ctr"/>
            <a:r>
              <a:rPr lang="sv-SE" sz="6000"/>
              <a:t>Paus 15 minuter</a:t>
            </a:r>
            <a:br>
              <a:rPr lang="sv-SE" sz="6000"/>
            </a:br>
            <a:endParaRPr lang="sv-SE" sz="6000"/>
          </a:p>
        </p:txBody>
      </p:sp>
      <p:sp>
        <p:nvSpPr>
          <p:cNvPr id="3" name="Platshållare för innehåll 2"/>
          <p:cNvSpPr>
            <a:spLocks noGrp="1"/>
          </p:cNvSpPr>
          <p:nvPr>
            <p:ph idx="1"/>
          </p:nvPr>
        </p:nvSpPr>
        <p:spPr>
          <a:xfrm>
            <a:off x="677334" y="4419600"/>
            <a:ext cx="8596668" cy="1621762"/>
          </a:xfrm>
        </p:spPr>
        <p:txBody>
          <a:bodyPr/>
          <a:lstStyle/>
          <a:p>
            <a:pPr algn="ctr"/>
            <a:r>
              <a:rPr lang="sv-SE">
                <a:hlinkClick r:id="rId2"/>
              </a:rPr>
              <a:t>Smittan syns inte - bryt smittvägar - YouTube</a:t>
            </a:r>
            <a:endParaRPr lang="sv-SE"/>
          </a:p>
          <a:p>
            <a:endParaRPr lang="sv-SE"/>
          </a:p>
        </p:txBody>
      </p:sp>
    </p:spTree>
    <p:extLst>
      <p:ext uri="{BB962C8B-B14F-4D97-AF65-F5344CB8AC3E}">
        <p14:creationId xmlns:p14="http://schemas.microsoft.com/office/powerpoint/2010/main" val="85625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1800" y="192116"/>
            <a:ext cx="8596668" cy="708636"/>
          </a:xfrm>
        </p:spPr>
        <p:txBody>
          <a:bodyPr/>
          <a:lstStyle/>
          <a:p>
            <a:pPr algn="ctr"/>
            <a:r>
              <a:rPr lang="sv-SE"/>
              <a:t>Hygienombudets roll</a:t>
            </a:r>
          </a:p>
        </p:txBody>
      </p:sp>
      <p:sp>
        <p:nvSpPr>
          <p:cNvPr id="3" name="Platshållare för innehåll 2"/>
          <p:cNvSpPr>
            <a:spLocks noGrp="1"/>
          </p:cNvSpPr>
          <p:nvPr>
            <p:ph idx="1"/>
          </p:nvPr>
        </p:nvSpPr>
        <p:spPr>
          <a:xfrm>
            <a:off x="677334" y="1512916"/>
            <a:ext cx="8596668" cy="5345084"/>
          </a:xfrm>
        </p:spPr>
        <p:txBody>
          <a:bodyPr>
            <a:normAutofit/>
          </a:bodyPr>
          <a:lstStyle/>
          <a:p>
            <a:r>
              <a:rPr lang="sv-SE"/>
              <a:t>I team med enhetschefen aktivt arbeta med hygienfrågor på enheten, och systematiskt se över och försöka förbättra vårdhygieniska rutiner</a:t>
            </a:r>
          </a:p>
          <a:p>
            <a:r>
              <a:rPr lang="sv-SE"/>
              <a:t>Utföra månatliga observationsmätningar och årliga PPM mätningar gällande följsamhet till basala hygienrutiner och klädregler, alternativt förse slumpmässigt utvald personal med underlag för självskattning. Observatören registrerar resultaten i databasen, matar ut det och rapporterar det till enhetschefen</a:t>
            </a:r>
          </a:p>
          <a:p>
            <a:r>
              <a:rPr lang="sv-SE"/>
              <a:t>Delta vid egenkontroller och hygienronder  </a:t>
            </a:r>
          </a:p>
          <a:p>
            <a:r>
              <a:rPr lang="sv-SE"/>
              <a:t>Väcka intresse och höja motivationen för kvalitetssäkring och förbättringsarbeten på enheten</a:t>
            </a:r>
          </a:p>
          <a:p>
            <a:r>
              <a:rPr lang="sv-SE"/>
              <a:t>Fördjupa sina kunskaper genom utbildning och förmedla det till sina kollegor</a:t>
            </a:r>
          </a:p>
          <a:p>
            <a:r>
              <a:rPr lang="sv-SE"/>
              <a:t>Känna till kontaktvägarna till Vårdhygien, och veta hur man hittar till Vårdhygiens hemsida, samt förmedla det till sina kollegor</a:t>
            </a:r>
          </a:p>
          <a:p>
            <a:r>
              <a:rPr lang="sv-SE"/>
              <a:t>Vara kontaktperson till Vårdhygien</a:t>
            </a:r>
          </a:p>
          <a:p>
            <a:endParaRPr lang="sv-SE"/>
          </a:p>
          <a:p>
            <a:pPr marL="0" indent="0">
              <a:buNone/>
            </a:pPr>
            <a:endParaRPr lang="sv-SE"/>
          </a:p>
          <a:p>
            <a:pPr marL="0" indent="0">
              <a:buNone/>
            </a:pPr>
            <a:endParaRPr lang="sv-SE"/>
          </a:p>
          <a:p>
            <a:endParaRPr lang="sv-SE"/>
          </a:p>
          <a:p>
            <a:endParaRPr lang="sv-SE"/>
          </a:p>
          <a:p>
            <a:endParaRPr lang="sv-SE"/>
          </a:p>
          <a:p>
            <a:endParaRPr lang="sv-SE"/>
          </a:p>
          <a:p>
            <a:endParaRPr lang="sv-SE"/>
          </a:p>
          <a:p>
            <a:endParaRPr lang="sv-SE"/>
          </a:p>
        </p:txBody>
      </p:sp>
    </p:spTree>
    <p:extLst>
      <p:ext uri="{BB962C8B-B14F-4D97-AF65-F5344CB8AC3E}">
        <p14:creationId xmlns:p14="http://schemas.microsoft.com/office/powerpoint/2010/main" val="194219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470452"/>
            <a:ext cx="8596668" cy="1320800"/>
          </a:xfrm>
        </p:spPr>
        <p:txBody>
          <a:bodyPr/>
          <a:lstStyle/>
          <a:p>
            <a:pPr algn="ctr"/>
            <a:r>
              <a:rPr lang="sv-SE"/>
              <a:t>Enhetschefens roll i hygienombudets uppdrag</a:t>
            </a:r>
          </a:p>
        </p:txBody>
      </p:sp>
      <p:sp>
        <p:nvSpPr>
          <p:cNvPr id="3" name="Platshållare för innehåll 2"/>
          <p:cNvSpPr>
            <a:spLocks noGrp="1"/>
          </p:cNvSpPr>
          <p:nvPr>
            <p:ph idx="1"/>
          </p:nvPr>
        </p:nvSpPr>
        <p:spPr>
          <a:xfrm>
            <a:off x="677334" y="1351723"/>
            <a:ext cx="8596668" cy="5208104"/>
          </a:xfrm>
        </p:spPr>
        <p:txBody>
          <a:bodyPr>
            <a:normAutofit lnSpcReduction="10000"/>
          </a:bodyPr>
          <a:lstStyle/>
          <a:p>
            <a:pPr marL="0" indent="0">
              <a:buNone/>
            </a:pPr>
            <a:r>
              <a:rPr lang="sv-SE" sz="2000"/>
              <a:t>        </a:t>
            </a:r>
          </a:p>
          <a:p>
            <a:pPr marL="0" indent="0">
              <a:buNone/>
            </a:pPr>
            <a:r>
              <a:rPr lang="sv-SE" sz="2000"/>
              <a:t>Enhetschefen har ansvaret för hygienfrågor och ansvar för att: </a:t>
            </a:r>
          </a:p>
          <a:p>
            <a:r>
              <a:rPr lang="sv-SE" sz="2000"/>
              <a:t>I samråd med hygienombuden se till att gällande hygienregler (SOSFS 2015:10) efterlevs. </a:t>
            </a:r>
          </a:p>
          <a:p>
            <a:r>
              <a:rPr lang="sv-SE" sz="2000"/>
              <a:t>Tillse att hygienombuden får </a:t>
            </a:r>
            <a:r>
              <a:rPr lang="sv-SE" sz="2000" b="1"/>
              <a:t>avsatt tid </a:t>
            </a:r>
            <a:r>
              <a:rPr lang="sv-SE" sz="2000"/>
              <a:t>för att uppfylla sitt uppdrag. </a:t>
            </a:r>
          </a:p>
          <a:p>
            <a:r>
              <a:rPr lang="sv-SE" sz="2000"/>
              <a:t>Se till att mätresultat återkopplas och följs upp samt att förbättringsarbete utifrån resultat tas upp på APT. </a:t>
            </a:r>
          </a:p>
          <a:p>
            <a:r>
              <a:rPr lang="sv-SE" sz="2000"/>
              <a:t>Hygienombud utses av enhetschef eller motsvarande och ges ett skriftligt uppdrag. Det är lämpligt att 2 personer per enhet utses.</a:t>
            </a:r>
          </a:p>
          <a:p>
            <a:r>
              <a:rPr lang="sv-SE" sz="2000"/>
              <a:t>Fördelningen bör vara sjuksköterska och undersköterska eller motsvarande med intresse för vårdhygieniska frågor. </a:t>
            </a:r>
          </a:p>
          <a:p>
            <a:r>
              <a:rPr lang="sv-SE" sz="2000"/>
              <a:t>Ser till att patienter/närstående ges möjlighet att involveras i det förebyggande arbetet med basala hygienriktlinjer och klädregler (BHK)</a:t>
            </a:r>
          </a:p>
        </p:txBody>
      </p:sp>
    </p:spTree>
    <p:extLst>
      <p:ext uri="{BB962C8B-B14F-4D97-AF65-F5344CB8AC3E}">
        <p14:creationId xmlns:p14="http://schemas.microsoft.com/office/powerpoint/2010/main" val="390859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4132" y="-423038"/>
            <a:ext cx="8663873" cy="2543240"/>
          </a:xfrm>
        </p:spPr>
        <p:txBody>
          <a:bodyPr>
            <a:normAutofit/>
          </a:bodyPr>
          <a:lstStyle/>
          <a:p>
            <a:r>
              <a:rPr lang="sv-SE"/>
              <a:t>BHK mätningar </a:t>
            </a:r>
            <a:br>
              <a:rPr lang="sv-SE"/>
            </a:br>
            <a:endParaRPr lang="sv-SE"/>
          </a:p>
        </p:txBody>
      </p:sp>
      <p:sp>
        <p:nvSpPr>
          <p:cNvPr id="3" name="Platshållare för text 2"/>
          <p:cNvSpPr>
            <a:spLocks noGrp="1"/>
          </p:cNvSpPr>
          <p:nvPr>
            <p:ph type="body" sz="quarter" idx="14"/>
          </p:nvPr>
        </p:nvSpPr>
        <p:spPr>
          <a:xfrm>
            <a:off x="5376077" y="7092158"/>
            <a:ext cx="8674663" cy="848783"/>
          </a:xfrm>
        </p:spPr>
        <p:txBody>
          <a:bodyPr/>
          <a:lstStyle/>
          <a:p>
            <a:endParaRPr lang="sv-SE"/>
          </a:p>
        </p:txBody>
      </p:sp>
      <p:pic>
        <p:nvPicPr>
          <p:cNvPr id="5" name="Picture 2" descr="https://www.nllplus.se/publika/ns/kcinfekt/V%c3%a5rdhygien/Bilder/Basal%20hygeienrutiner%20och%20kl%c3%a4dregler%20affisch%20bild.PNG"/>
          <p:cNvPicPr/>
          <p:nvPr/>
        </p:nvPicPr>
        <p:blipFill rotWithShape="1">
          <a:blip r:embed="rId3">
            <a:extLst>
              <a:ext uri="{28A0092B-C50C-407E-A947-70E740481C1C}">
                <a14:useLocalDpi xmlns:a14="http://schemas.microsoft.com/office/drawing/2010/main" val="0"/>
              </a:ext>
            </a:extLst>
          </a:blip>
          <a:srcRect l="-420" t="18518" r="420" b="19067"/>
          <a:stretch/>
        </p:blipFill>
        <p:spPr bwMode="auto">
          <a:xfrm>
            <a:off x="2466584" y="1745933"/>
            <a:ext cx="5994399" cy="49229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01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4"/>
          </p:nvPr>
        </p:nvSpPr>
        <p:spPr>
          <a:xfrm>
            <a:off x="-923364" y="2836653"/>
            <a:ext cx="11356698" cy="918052"/>
          </a:xfrm>
        </p:spPr>
        <p:txBody>
          <a:bodyPr/>
          <a:lstStyle/>
          <a:p>
            <a:r>
              <a:rPr lang="sv-SE"/>
              <a:t>https://</a:t>
            </a:r>
            <a:r>
              <a:rPr lang="sv-SE">
                <a:hlinkClick r:id="rId2"/>
              </a:rPr>
              <a:t>Basala hygienrutiner i hemtjänst</a:t>
            </a:r>
            <a:endParaRPr lang="sv-SE"/>
          </a:p>
          <a:p>
            <a:endParaRPr lang="sv-SE"/>
          </a:p>
        </p:txBody>
      </p:sp>
    </p:spTree>
    <p:extLst>
      <p:ext uri="{BB962C8B-B14F-4D97-AF65-F5344CB8AC3E}">
        <p14:creationId xmlns:p14="http://schemas.microsoft.com/office/powerpoint/2010/main" val="138843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text 2"/>
          <p:cNvSpPr>
            <a:spLocks noGrp="1"/>
          </p:cNvSpPr>
          <p:nvPr>
            <p:ph type="body" sz="quarter" idx="14"/>
          </p:nvPr>
        </p:nvSpPr>
        <p:spPr/>
        <p:txBody>
          <a:bodyPr/>
          <a:lstStyle/>
          <a:p>
            <a:endParaRPr lang="sv-SE"/>
          </a:p>
        </p:txBody>
      </p:sp>
      <p:pic>
        <p:nvPicPr>
          <p:cNvPr id="4" name="Bildobjekt 3"/>
          <p:cNvPicPr>
            <a:picLocks noChangeAspect="1"/>
          </p:cNvPicPr>
          <p:nvPr/>
        </p:nvPicPr>
        <p:blipFill>
          <a:blip r:embed="rId3"/>
          <a:stretch>
            <a:fillRect/>
          </a:stretch>
        </p:blipFill>
        <p:spPr>
          <a:xfrm>
            <a:off x="-304800" y="609600"/>
            <a:ext cx="12192000" cy="7006107"/>
          </a:xfrm>
          <a:prstGeom prst="rect">
            <a:avLst/>
          </a:prstGeom>
        </p:spPr>
      </p:pic>
      <p:pic>
        <p:nvPicPr>
          <p:cNvPr id="5" name="Bildobjekt 4"/>
          <p:cNvPicPr>
            <a:picLocks noChangeAspect="1"/>
          </p:cNvPicPr>
          <p:nvPr/>
        </p:nvPicPr>
        <p:blipFill>
          <a:blip r:embed="rId4"/>
          <a:stretch>
            <a:fillRect/>
          </a:stretch>
        </p:blipFill>
        <p:spPr>
          <a:xfrm>
            <a:off x="-304800" y="0"/>
            <a:ext cx="12496800" cy="7090189"/>
          </a:xfrm>
          <a:prstGeom prst="rect">
            <a:avLst/>
          </a:prstGeom>
        </p:spPr>
      </p:pic>
    </p:spTree>
    <p:extLst>
      <p:ext uri="{BB962C8B-B14F-4D97-AF65-F5344CB8AC3E}">
        <p14:creationId xmlns:p14="http://schemas.microsoft.com/office/powerpoint/2010/main" val="209021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text 2"/>
          <p:cNvSpPr>
            <a:spLocks noGrp="1"/>
          </p:cNvSpPr>
          <p:nvPr>
            <p:ph type="body" sz="quarter" idx="14"/>
          </p:nvPr>
        </p:nvSpPr>
        <p:spPr/>
        <p:txBody>
          <a:bodyPr/>
          <a:lstStyle/>
          <a:p>
            <a:endParaRPr lang="sv-SE"/>
          </a:p>
        </p:txBody>
      </p:sp>
      <p:pic>
        <p:nvPicPr>
          <p:cNvPr id="1026" name="Picture 2" descr="https://app.vantetider.se/pentaho/getImage?image=picture48976085490094015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7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00014" y="-977461"/>
            <a:ext cx="12292013" cy="7835462"/>
          </a:xfrm>
          <a:prstGeom prst="rect">
            <a:avLst/>
          </a:prstGeom>
        </p:spPr>
      </p:pic>
    </p:spTree>
    <p:extLst>
      <p:ext uri="{BB962C8B-B14F-4D97-AF65-F5344CB8AC3E}">
        <p14:creationId xmlns:p14="http://schemas.microsoft.com/office/powerpoint/2010/main" val="23306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5400"/>
              <a:t>Vårdhygienisk egenkontroll</a:t>
            </a:r>
          </a:p>
        </p:txBody>
      </p:sp>
      <p:pic>
        <p:nvPicPr>
          <p:cNvPr id="1036" name="Picture 12" descr="https://encrypted-tbn2.gstatic.com/images?q=tbn:ANd9GcS1V7wLaIqq4msP_x2HvjxTxKh4MKtgW2BNF328ZlAY_kdL2TQz"/>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446" y="2251949"/>
            <a:ext cx="6511332" cy="393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599"/>
            <a:ext cx="8596668" cy="1550989"/>
          </a:xfrm>
        </p:spPr>
        <p:txBody>
          <a:bodyPr>
            <a:normAutofit/>
          </a:bodyPr>
          <a:lstStyle/>
          <a:p>
            <a:pPr algn="ctr"/>
            <a:r>
              <a:rPr lang="sv-SE">
                <a:latin typeface="Trebuchet MS" panose="020B0603020202020204" pitchFamily="34" charset="0"/>
                <a:cs typeface="Times New Roman" panose="02020603050405020304" pitchFamily="18" charset="0"/>
              </a:rPr>
              <a:t>Var hittar jag information?</a:t>
            </a:r>
            <a:endParaRPr lang="sv-SE">
              <a:latin typeface="Trebuchet MS" panose="020B0603020202020204" pitchFamily="34" charset="0"/>
            </a:endParaRPr>
          </a:p>
        </p:txBody>
      </p:sp>
      <p:sp>
        <p:nvSpPr>
          <p:cNvPr id="3" name="Platshållare för innehåll 2"/>
          <p:cNvSpPr>
            <a:spLocks noGrp="1"/>
          </p:cNvSpPr>
          <p:nvPr>
            <p:ph idx="1"/>
          </p:nvPr>
        </p:nvSpPr>
        <p:spPr>
          <a:xfrm>
            <a:off x="677334" y="1441722"/>
            <a:ext cx="10278817" cy="5232242"/>
          </a:xfrm>
        </p:spPr>
        <p:txBody>
          <a:bodyPr vert="horz" lIns="91440" tIns="45720" rIns="91440" bIns="45720" rtlCol="0" anchor="t">
            <a:normAutofit fontScale="85000" lnSpcReduction="20000"/>
          </a:bodyPr>
          <a:lstStyle/>
          <a:p>
            <a:pPr marL="0" indent="0">
              <a:buNone/>
            </a:pPr>
            <a:r>
              <a:rPr lang="sv-SE" sz="2800" dirty="0"/>
              <a:t>Vårdgivarwebben-&gt;Vårdriktlinjer-&gt;Vårdhygien -&gt; Enhetschefer</a:t>
            </a:r>
            <a:endParaRPr lang="sv-SE" dirty="0"/>
          </a:p>
          <a:p>
            <a:pPr marL="0" indent="0">
              <a:buNone/>
            </a:pPr>
            <a:r>
              <a:rPr lang="sv-SE" sz="2800" dirty="0"/>
              <a:t>Ta del av:</a:t>
            </a:r>
          </a:p>
          <a:p>
            <a:r>
              <a:rPr lang="sv-SE" sz="2800" dirty="0"/>
              <a:t> Utbildning - Förebygga och förhindra smitta för chefer...</a:t>
            </a:r>
            <a:endParaRPr lang="en-US" sz="2800" dirty="0"/>
          </a:p>
          <a:p>
            <a:r>
              <a:rPr lang="sv-SE" sz="2800" dirty="0"/>
              <a:t> Egenkontroll vårdhygienisk standard</a:t>
            </a:r>
            <a:endParaRPr lang="en-US" sz="2800"/>
          </a:p>
          <a:p>
            <a:pPr marL="0" indent="0">
              <a:buNone/>
            </a:pPr>
            <a:r>
              <a:rPr lang="sv-SE" sz="2800" dirty="0"/>
              <a:t>          - Checklista</a:t>
            </a:r>
            <a:br>
              <a:rPr lang="sv-SE" sz="2800" dirty="0"/>
            </a:br>
            <a:r>
              <a:rPr lang="sv-SE" sz="2800" dirty="0"/>
              <a:t>          - Vägledning</a:t>
            </a:r>
            <a:br>
              <a:rPr lang="sv-SE" sz="2800" dirty="0"/>
            </a:br>
            <a:r>
              <a:rPr lang="sv-SE" sz="2800" dirty="0"/>
              <a:t>          - Mall för handlingsplan</a:t>
            </a:r>
            <a:endParaRPr lang="en-US" sz="2800" dirty="0"/>
          </a:p>
          <a:p>
            <a:endParaRPr lang="sv-SE" sz="2800" dirty="0"/>
          </a:p>
          <a:p>
            <a:r>
              <a:rPr lang="sv-SE" sz="2800" b="1" dirty="0"/>
              <a:t>E-utbildning under puffen för Basala hygienrutiner </a:t>
            </a:r>
            <a:r>
              <a:rPr lang="sv-SE" sz="2800" dirty="0"/>
              <a:t>     </a:t>
            </a:r>
            <a:endParaRPr lang="sv-SE" dirty="0"/>
          </a:p>
          <a:p>
            <a:pPr marL="0" indent="0">
              <a:buNone/>
            </a:pPr>
            <a:r>
              <a:rPr lang="sv-SE" sz="2800" dirty="0"/>
              <a:t>     - Basala hygienrutiner</a:t>
            </a:r>
            <a:endParaRPr lang="sv-SE"/>
          </a:p>
          <a:p>
            <a:pPr marL="0" indent="0">
              <a:buNone/>
            </a:pPr>
            <a:r>
              <a:rPr lang="sv-SE" sz="2800" dirty="0"/>
              <a:t>     - Hygienombud (observatör)</a:t>
            </a:r>
          </a:p>
          <a:p>
            <a:pPr marL="0" indent="0">
              <a:buClr>
                <a:srgbClr val="0070C0"/>
              </a:buClr>
              <a:buNone/>
            </a:pPr>
            <a:endParaRPr lang="sv-SE" sz="2800" dirty="0"/>
          </a:p>
          <a:p>
            <a:pPr marL="0" indent="0">
              <a:buClr>
                <a:srgbClr val="0070C0"/>
              </a:buClr>
              <a:buNone/>
            </a:pPr>
            <a:r>
              <a:rPr lang="sv-SE" sz="2800" dirty="0"/>
              <a:t>      </a:t>
            </a:r>
          </a:p>
          <a:p>
            <a:pPr>
              <a:buClr>
                <a:srgbClr val="0070C0"/>
              </a:buClr>
              <a:buSzPct val="83000"/>
            </a:pPr>
            <a:endParaRPr lang="sv-SE" sz="2800"/>
          </a:p>
          <a:p>
            <a:pPr marL="0" indent="0">
              <a:buNone/>
            </a:pPr>
            <a:endParaRPr lang="sv-SE"/>
          </a:p>
          <a:p>
            <a:pPr marL="0" indent="0">
              <a:buNone/>
            </a:pPr>
            <a:endParaRPr lang="sv-SE"/>
          </a:p>
        </p:txBody>
      </p:sp>
    </p:spTree>
    <p:extLst>
      <p:ext uri="{BB962C8B-B14F-4D97-AF65-F5344CB8AC3E}">
        <p14:creationId xmlns:p14="http://schemas.microsoft.com/office/powerpoint/2010/main" val="67498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ctr"/>
            <a:r>
              <a:rPr lang="sv-SE"/>
              <a:t>Dagens innehåll</a:t>
            </a:r>
          </a:p>
        </p:txBody>
      </p:sp>
      <p:sp>
        <p:nvSpPr>
          <p:cNvPr id="5" name="Platshållare för innehåll 4"/>
          <p:cNvSpPr>
            <a:spLocks noGrp="1"/>
          </p:cNvSpPr>
          <p:nvPr>
            <p:ph idx="1"/>
          </p:nvPr>
        </p:nvSpPr>
        <p:spPr>
          <a:xfrm>
            <a:off x="677334" y="1443210"/>
            <a:ext cx="8775138" cy="5210977"/>
          </a:xfrm>
        </p:spPr>
        <p:txBody>
          <a:bodyPr>
            <a:normAutofit lnSpcReduction="10000"/>
          </a:bodyPr>
          <a:lstStyle/>
          <a:p>
            <a:endParaRPr lang="sv-SE" sz="2400"/>
          </a:p>
          <a:p>
            <a:r>
              <a:rPr lang="sv-SE" sz="2400"/>
              <a:t>Föreskrift HSLF-FS 2022:44</a:t>
            </a:r>
          </a:p>
          <a:p>
            <a:r>
              <a:rPr lang="sv-SE" sz="2400"/>
              <a:t>Vårdhygieniskt arbete</a:t>
            </a:r>
          </a:p>
          <a:p>
            <a:r>
              <a:rPr lang="sv-SE" sz="2400"/>
              <a:t>Enhetschefens roll</a:t>
            </a:r>
          </a:p>
          <a:p>
            <a:r>
              <a:rPr lang="sv-SE" sz="2400"/>
              <a:t>Vårdhygiens roll</a:t>
            </a:r>
          </a:p>
          <a:p>
            <a:r>
              <a:rPr lang="sv-SE" sz="2400"/>
              <a:t>Paus</a:t>
            </a:r>
          </a:p>
          <a:p>
            <a:r>
              <a:rPr lang="sv-SE" sz="2400"/>
              <a:t>Hygienombudens roll</a:t>
            </a:r>
          </a:p>
          <a:p>
            <a:r>
              <a:rPr lang="sv-SE" sz="2400"/>
              <a:t>Diskussionsfilm</a:t>
            </a:r>
          </a:p>
          <a:p>
            <a:r>
              <a:rPr lang="sv-SE" sz="2400"/>
              <a:t>BHK mätningar, Vårdhygienisk egenkontroll</a:t>
            </a:r>
          </a:p>
          <a:p>
            <a:r>
              <a:rPr lang="sv-SE" sz="2300"/>
              <a:t>Vårdhygiens hemsida. Kontaktväg till vårdhygien</a:t>
            </a:r>
          </a:p>
          <a:p>
            <a:r>
              <a:rPr lang="sv-SE" sz="2400"/>
              <a:t>Forum önskemål framåt…</a:t>
            </a:r>
          </a:p>
          <a:p>
            <a:pPr marL="0" indent="0">
              <a:buNone/>
            </a:pPr>
            <a:endParaRPr lang="sv-SE" sz="2400"/>
          </a:p>
          <a:p>
            <a:pPr marL="0" indent="0">
              <a:buNone/>
            </a:pPr>
            <a:endParaRPr lang="sv-SE" sz="2400"/>
          </a:p>
          <a:p>
            <a:endParaRPr lang="sv-SE" sz="2400"/>
          </a:p>
          <a:p>
            <a:endParaRPr lang="sv-SE" sz="2400"/>
          </a:p>
          <a:p>
            <a:endParaRPr lang="sv-SE" sz="2400"/>
          </a:p>
          <a:p>
            <a:endParaRPr lang="sv-SE" sz="2400"/>
          </a:p>
        </p:txBody>
      </p:sp>
    </p:spTree>
    <p:extLst>
      <p:ext uri="{BB962C8B-B14F-4D97-AF65-F5344CB8AC3E}">
        <p14:creationId xmlns:p14="http://schemas.microsoft.com/office/powerpoint/2010/main" val="324270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p:cNvGraphicFramePr>
            <a:graphicFrameLocks noGrp="1"/>
          </p:cNvGraphicFramePr>
          <p:nvPr>
            <p:extLst>
              <p:ext uri="{D42A27DB-BD31-4B8C-83A1-F6EECF244321}">
                <p14:modId xmlns:p14="http://schemas.microsoft.com/office/powerpoint/2010/main" val="2983455577"/>
              </p:ext>
            </p:extLst>
          </p:nvPr>
        </p:nvGraphicFramePr>
        <p:xfrm>
          <a:off x="574157" y="1158948"/>
          <a:ext cx="8367823" cy="4609016"/>
        </p:xfrm>
        <a:graphic>
          <a:graphicData uri="http://schemas.openxmlformats.org/drawingml/2006/table">
            <a:tbl>
              <a:tblPr firstRow="1" firstCol="1" bandRow="1">
                <a:tableStyleId>{5C22544A-7EE6-4342-B048-85BDC9FD1C3A}</a:tableStyleId>
              </a:tblPr>
              <a:tblGrid>
                <a:gridCol w="1887689">
                  <a:extLst>
                    <a:ext uri="{9D8B030D-6E8A-4147-A177-3AD203B41FA5}">
                      <a16:colId xmlns:a16="http://schemas.microsoft.com/office/drawing/2014/main" val="20000"/>
                    </a:ext>
                  </a:extLst>
                </a:gridCol>
                <a:gridCol w="2130251">
                  <a:extLst>
                    <a:ext uri="{9D8B030D-6E8A-4147-A177-3AD203B41FA5}">
                      <a16:colId xmlns:a16="http://schemas.microsoft.com/office/drawing/2014/main" val="20001"/>
                    </a:ext>
                  </a:extLst>
                </a:gridCol>
                <a:gridCol w="4349883">
                  <a:extLst>
                    <a:ext uri="{9D8B030D-6E8A-4147-A177-3AD203B41FA5}">
                      <a16:colId xmlns:a16="http://schemas.microsoft.com/office/drawing/2014/main" val="20002"/>
                    </a:ext>
                  </a:extLst>
                </a:gridCol>
              </a:tblGrid>
              <a:tr h="643466">
                <a:tc>
                  <a:txBody>
                    <a:bodyPr/>
                    <a:lstStyle/>
                    <a:p>
                      <a:pPr marL="36195">
                        <a:spcBef>
                          <a:spcPts val="200"/>
                        </a:spcBef>
                        <a:spcAft>
                          <a:spcPts val="500"/>
                        </a:spcAft>
                      </a:pPr>
                      <a:r>
                        <a:rPr lang="sv-SE" sz="1800" dirty="0">
                          <a:solidFill>
                            <a:schemeClr val="tx1"/>
                          </a:solidFill>
                          <a:effectLst/>
                        </a:rPr>
                        <a:t>Egenkontroll</a:t>
                      </a:r>
                      <a:endParaRPr lang="sv-S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a:spcBef>
                          <a:spcPts val="200"/>
                        </a:spcBef>
                        <a:spcAft>
                          <a:spcPts val="500"/>
                        </a:spcAft>
                      </a:pPr>
                      <a:r>
                        <a:rPr lang="sv-SE" sz="1800" dirty="0">
                          <a:solidFill>
                            <a:schemeClr val="tx1"/>
                          </a:solidFill>
                          <a:effectLst/>
                        </a:rPr>
                        <a:t>Omfattning</a:t>
                      </a:r>
                      <a:endParaRPr lang="sv-S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a:spcBef>
                          <a:spcPts val="200"/>
                        </a:spcBef>
                        <a:spcAft>
                          <a:spcPts val="500"/>
                        </a:spcAft>
                      </a:pPr>
                      <a:r>
                        <a:rPr lang="sv-SE" sz="1800" dirty="0">
                          <a:solidFill>
                            <a:schemeClr val="tx1"/>
                          </a:solidFill>
                          <a:effectLst/>
                        </a:rPr>
                        <a:t>Källa/Registrering</a:t>
                      </a:r>
                      <a:endParaRPr lang="sv-S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82104">
                <a:tc>
                  <a:txBody>
                    <a:bodyPr/>
                    <a:lstStyle/>
                    <a:p>
                      <a:pPr marL="36195">
                        <a:spcBef>
                          <a:spcPts val="200"/>
                        </a:spcBef>
                        <a:spcAft>
                          <a:spcPts val="500"/>
                        </a:spcAft>
                      </a:pPr>
                      <a:r>
                        <a:rPr lang="sv-SE" sz="1600" dirty="0">
                          <a:solidFill>
                            <a:schemeClr val="tx1"/>
                          </a:solidFill>
                          <a:effectLst/>
                        </a:rPr>
                        <a:t>Basala hygienrutiner och klädregler (BHK)</a:t>
                      </a:r>
                      <a:endParaRPr lang="sv-SE"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a:spcBef>
                          <a:spcPts val="200"/>
                        </a:spcBef>
                        <a:spcAft>
                          <a:spcPts val="500"/>
                        </a:spcAft>
                      </a:pPr>
                      <a:r>
                        <a:rPr lang="sv-SE" sz="1600" dirty="0">
                          <a:effectLst/>
                        </a:rPr>
                        <a:t>1 gång per år</a:t>
                      </a:r>
                    </a:p>
                    <a:p>
                      <a:pPr marL="36195" lvl="0">
                        <a:spcBef>
                          <a:spcPts val="200"/>
                        </a:spcBef>
                        <a:spcAft>
                          <a:spcPts val="500"/>
                        </a:spcAft>
                        <a:buNone/>
                      </a:pPr>
                      <a:r>
                        <a:rPr lang="sv-SE" sz="1600" dirty="0">
                          <a:effectLst/>
                        </a:rPr>
                        <a:t>Tas bort 2024</a:t>
                      </a:r>
                    </a:p>
                  </a:txBody>
                  <a:tcPr marL="68580" marR="68580" marT="0" marB="0"/>
                </a:tc>
                <a:tc>
                  <a:txBody>
                    <a:bodyPr/>
                    <a:lstStyle/>
                    <a:p>
                      <a:pPr marL="36195">
                        <a:spcBef>
                          <a:spcPts val="200"/>
                        </a:spcBef>
                        <a:spcAft>
                          <a:spcPts val="500"/>
                        </a:spcAft>
                      </a:pPr>
                      <a:r>
                        <a:rPr lang="sv-SE" sz="1600" dirty="0">
                          <a:effectLst/>
                        </a:rPr>
                        <a:t>PPM-databasen</a:t>
                      </a:r>
                    </a:p>
                    <a:p>
                      <a:pPr marL="36195" lvl="0">
                        <a:spcBef>
                          <a:spcPts val="200"/>
                        </a:spcBef>
                        <a:spcAft>
                          <a:spcPts val="500"/>
                        </a:spcAft>
                        <a:buNone/>
                      </a:pPr>
                      <a:r>
                        <a:rPr lang="sv-SE" sz="1600" dirty="0">
                          <a:effectLst/>
                        </a:rPr>
                        <a:t>Tas bort 2024</a:t>
                      </a:r>
                    </a:p>
                  </a:txBody>
                  <a:tcPr marL="68580" marR="68580" marT="0" marB="0"/>
                </a:tc>
                <a:extLst>
                  <a:ext uri="{0D108BD9-81ED-4DB2-BD59-A6C34878D82A}">
                    <a16:rowId xmlns:a16="http://schemas.microsoft.com/office/drawing/2014/main" val="10001"/>
                  </a:ext>
                </a:extLst>
              </a:tr>
              <a:tr h="1258013">
                <a:tc>
                  <a:txBody>
                    <a:bodyPr/>
                    <a:lstStyle/>
                    <a:p>
                      <a:pPr marL="36195">
                        <a:lnSpc>
                          <a:spcPct val="110000"/>
                        </a:lnSpc>
                        <a:spcBef>
                          <a:spcPts val="100"/>
                        </a:spcBef>
                        <a:spcAft>
                          <a:spcPts val="500"/>
                        </a:spcAft>
                      </a:pPr>
                      <a:r>
                        <a:rPr lang="sv-SE" sz="1600" dirty="0">
                          <a:solidFill>
                            <a:schemeClr val="tx1"/>
                          </a:solidFill>
                          <a:effectLst/>
                        </a:rPr>
                        <a:t>Månadsmätningar BHK</a:t>
                      </a:r>
                      <a:endParaRPr lang="sv-S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spcBef>
                          <a:spcPts val="200"/>
                        </a:spcBef>
                        <a:spcAft>
                          <a:spcPts val="500"/>
                        </a:spcAft>
                      </a:pPr>
                      <a:r>
                        <a:rPr lang="sv-SE" sz="1600" dirty="0">
                          <a:effectLst/>
                        </a:rPr>
                        <a:t>1 gång per månad </a:t>
                      </a:r>
                      <a:endParaRPr lang="sv-SE"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a:spcBef>
                          <a:spcPts val="200"/>
                        </a:spcBef>
                        <a:spcAft>
                          <a:spcPts val="500"/>
                        </a:spcAft>
                      </a:pPr>
                      <a:r>
                        <a:rPr lang="sv-SE" sz="1600" dirty="0">
                          <a:effectLst/>
                        </a:rPr>
                        <a:t>PPM-databasen</a:t>
                      </a:r>
                    </a:p>
                    <a:p>
                      <a:pPr marL="36195" lvl="0">
                        <a:spcBef>
                          <a:spcPts val="200"/>
                        </a:spcBef>
                        <a:spcAft>
                          <a:spcPts val="500"/>
                        </a:spcAft>
                        <a:buNone/>
                      </a:pPr>
                      <a:r>
                        <a:rPr lang="sv-SE" sz="1600" dirty="0">
                          <a:effectLst/>
                        </a:rPr>
                        <a:t>Tas bort 2024</a:t>
                      </a:r>
                    </a:p>
                  </a:txBody>
                  <a:tcPr marL="68580" marR="68580" marT="0" marB="0"/>
                </a:tc>
                <a:extLst>
                  <a:ext uri="{0D108BD9-81ED-4DB2-BD59-A6C34878D82A}">
                    <a16:rowId xmlns:a16="http://schemas.microsoft.com/office/drawing/2014/main" val="10002"/>
                  </a:ext>
                </a:extLst>
              </a:tr>
              <a:tr h="1325433">
                <a:tc>
                  <a:txBody>
                    <a:bodyPr/>
                    <a:lstStyle/>
                    <a:p>
                      <a:pPr marL="36195">
                        <a:spcBef>
                          <a:spcPts val="200"/>
                        </a:spcBef>
                        <a:spcAft>
                          <a:spcPts val="500"/>
                        </a:spcAft>
                      </a:pPr>
                      <a:r>
                        <a:rPr lang="sv-SE" sz="1600" dirty="0">
                          <a:solidFill>
                            <a:schemeClr val="tx1"/>
                          </a:solidFill>
                          <a:effectLst/>
                        </a:rPr>
                        <a:t>Egenkontroll av vårdhygienisk standard</a:t>
                      </a:r>
                      <a:endParaRPr lang="sv-SE"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a:spcBef>
                          <a:spcPts val="200"/>
                        </a:spcBef>
                        <a:spcAft>
                          <a:spcPts val="500"/>
                        </a:spcAft>
                      </a:pPr>
                      <a:r>
                        <a:rPr lang="sv-SE" sz="1600" dirty="0">
                          <a:effectLst/>
                        </a:rPr>
                        <a:t>1 gång per år</a:t>
                      </a:r>
                      <a:endParaRPr lang="sv-SE"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a:spcBef>
                          <a:spcPts val="200"/>
                        </a:spcBef>
                        <a:spcAft>
                          <a:spcPts val="500"/>
                        </a:spcAft>
                      </a:pPr>
                      <a:r>
                        <a:rPr lang="sv-SE" sz="1600" dirty="0">
                          <a:effectLst/>
                        </a:rPr>
                        <a:t>Se särskilda </a:t>
                      </a:r>
                      <a:r>
                        <a:rPr lang="sv-SE" sz="1600" u="sng" dirty="0">
                          <a:solidFill>
                            <a:schemeClr val="tx1"/>
                          </a:solidFill>
                          <a:effectLst/>
                          <a:hlinkClick r:id="rId3"/>
                        </a:rPr>
                        <a:t>checklistor</a:t>
                      </a:r>
                      <a:r>
                        <a:rPr lang="sv-SE" sz="1600" dirty="0">
                          <a:solidFill>
                            <a:schemeClr val="tx1"/>
                          </a:solidFill>
                          <a:effectLst/>
                        </a:rPr>
                        <a:t>  </a:t>
                      </a:r>
                      <a:r>
                        <a:rPr lang="sv-SE" sz="1600" dirty="0">
                          <a:effectLst/>
                        </a:rPr>
                        <a:t>NLL+</a:t>
                      </a:r>
                    </a:p>
                    <a:p>
                      <a:pPr marL="36195">
                        <a:spcBef>
                          <a:spcPts val="200"/>
                        </a:spcBef>
                        <a:spcAft>
                          <a:spcPts val="500"/>
                        </a:spcAft>
                      </a:pPr>
                      <a:endParaRPr lang="sv-SE"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7" name="Rectangle 3"/>
          <p:cNvSpPr>
            <a:spLocks noChangeArrowheads="1"/>
          </p:cNvSpPr>
          <p:nvPr/>
        </p:nvSpPr>
        <p:spPr bwMode="auto">
          <a:xfrm>
            <a:off x="2138104" y="3996512"/>
            <a:ext cx="80691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270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904" y="647289"/>
            <a:ext cx="8663873" cy="911056"/>
          </a:xfrm>
        </p:spPr>
        <p:txBody>
          <a:bodyPr>
            <a:normAutofit/>
          </a:bodyPr>
          <a:lstStyle/>
          <a:p>
            <a:r>
              <a:rPr lang="sv-SE" sz="3600"/>
              <a:t>Forum för enhetschefer…</a:t>
            </a:r>
          </a:p>
        </p:txBody>
      </p:sp>
      <p:sp>
        <p:nvSpPr>
          <p:cNvPr id="3" name="Platshållare för text 2"/>
          <p:cNvSpPr>
            <a:spLocks noGrp="1"/>
          </p:cNvSpPr>
          <p:nvPr>
            <p:ph type="body" sz="quarter" idx="14"/>
          </p:nvPr>
        </p:nvSpPr>
        <p:spPr>
          <a:xfrm>
            <a:off x="334851" y="1777284"/>
            <a:ext cx="10520661" cy="4761539"/>
          </a:xfrm>
        </p:spPr>
        <p:txBody>
          <a:bodyPr>
            <a:normAutofit/>
          </a:bodyPr>
          <a:lstStyle/>
          <a:p>
            <a:pPr marL="457200" indent="-457200" algn="l">
              <a:buFont typeface="Wingdings" panose="05000000000000000000" pitchFamily="2" charset="2"/>
              <a:buChar char="Ø"/>
            </a:pPr>
            <a:r>
              <a:rPr lang="sv-SE" sz="2000">
                <a:latin typeface="+mj-lt"/>
              </a:rPr>
              <a:t>Möjlighet till kunskapsinhämtning och utbyte av erfarenheter. </a:t>
            </a:r>
          </a:p>
          <a:p>
            <a:pPr marL="457200" indent="-457200" algn="l">
              <a:buFont typeface="Wingdings" panose="05000000000000000000" pitchFamily="2" charset="2"/>
              <a:buChar char="Ø"/>
            </a:pPr>
            <a:r>
              <a:rPr lang="sv-SE" sz="2000">
                <a:latin typeface="+mj-lt"/>
              </a:rPr>
              <a:t>Stödjande funktion. </a:t>
            </a:r>
          </a:p>
          <a:p>
            <a:pPr marL="457200" indent="-457200" algn="l">
              <a:buFont typeface="Wingdings" panose="05000000000000000000" pitchFamily="2" charset="2"/>
              <a:buChar char="Ø"/>
            </a:pPr>
            <a:r>
              <a:rPr lang="sv-SE" sz="2000">
                <a:latin typeface="+mj-lt"/>
              </a:rPr>
              <a:t>Innehåll på träffarna kan vara: </a:t>
            </a:r>
          </a:p>
          <a:p>
            <a:pPr algn="l"/>
            <a:r>
              <a:rPr lang="sv-SE" sz="2000">
                <a:latin typeface="+mj-lt"/>
              </a:rPr>
              <a:t>      - Diskussion kring situationer som uppstått. Tillfälle för frågor.</a:t>
            </a:r>
          </a:p>
          <a:p>
            <a:pPr algn="l"/>
            <a:r>
              <a:rPr lang="sv-SE" sz="2000">
                <a:latin typeface="+mj-lt"/>
              </a:rPr>
              <a:t>      - Riskbedömningar/vilka risker för smitta och smittspridning som finns   	 i verksamheten. </a:t>
            </a:r>
          </a:p>
          <a:p>
            <a:pPr algn="l"/>
            <a:r>
              <a:rPr lang="sv-SE" sz="2000">
                <a:latin typeface="+mj-lt"/>
              </a:rPr>
              <a:t>	- Förrådshantering, spol- och disk hantering, städning i  			 	  omsorgslokaler. </a:t>
            </a:r>
          </a:p>
          <a:p>
            <a:pPr marL="457200" indent="-457200" algn="l">
              <a:buFont typeface="Wingdings" panose="05000000000000000000" pitchFamily="2" charset="2"/>
              <a:buChar char="Ø"/>
            </a:pPr>
            <a:r>
              <a:rPr lang="sv-SE" sz="2000">
                <a:latin typeface="+mj-lt"/>
                <a:cs typeface="Arial"/>
              </a:rPr>
              <a:t>Träffar digitalt. Tid 1- 2 timmar</a:t>
            </a:r>
          </a:p>
          <a:p>
            <a:pPr marL="457200" indent="-457200" algn="l">
              <a:buFont typeface="Wingdings" panose="05000000000000000000" pitchFamily="2" charset="2"/>
              <a:buChar char="Ø"/>
            </a:pPr>
            <a:r>
              <a:rPr lang="sv-SE" sz="2000">
                <a:latin typeface="+mj-lt"/>
              </a:rPr>
              <a:t>Arrangeras av Vårdhygien Region Norrbotten</a:t>
            </a:r>
          </a:p>
          <a:p>
            <a:pPr marL="457200" indent="-457200" algn="l">
              <a:buFont typeface="Wingdings" panose="05000000000000000000" pitchFamily="2" charset="2"/>
              <a:buChar char="Ø"/>
            </a:pPr>
            <a:r>
              <a:rPr lang="sv-SE" sz="2000">
                <a:latin typeface="+mj-lt"/>
              </a:rPr>
              <a:t>Prel. start hösten/vintern 2023</a:t>
            </a:r>
          </a:p>
          <a:p>
            <a:pPr marL="457200" indent="-457200" algn="l">
              <a:buFont typeface="Arial" panose="020B0604020202020204" pitchFamily="34" charset="0"/>
              <a:buChar char="•"/>
            </a:pPr>
            <a:endParaRPr lang="sv-SE" sz="1800"/>
          </a:p>
        </p:txBody>
      </p:sp>
    </p:spTree>
    <p:extLst>
      <p:ext uri="{BB962C8B-B14F-4D97-AF65-F5344CB8AC3E}">
        <p14:creationId xmlns:p14="http://schemas.microsoft.com/office/powerpoint/2010/main" val="183818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Tack för uppmärksamheten</a:t>
            </a:r>
          </a:p>
        </p:txBody>
      </p:sp>
    </p:spTree>
    <p:extLst>
      <p:ext uri="{BB962C8B-B14F-4D97-AF65-F5344CB8AC3E}">
        <p14:creationId xmlns:p14="http://schemas.microsoft.com/office/powerpoint/2010/main" val="329318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a:t>Föreskrift HSLF-FS 2022:44</a:t>
            </a:r>
            <a:br>
              <a:rPr lang="sv-SE"/>
            </a:br>
            <a:endParaRPr lang="sv-SE"/>
          </a:p>
        </p:txBody>
      </p:sp>
      <p:sp>
        <p:nvSpPr>
          <p:cNvPr id="3" name="Platshållare för innehåll 2"/>
          <p:cNvSpPr>
            <a:spLocks noGrp="1"/>
          </p:cNvSpPr>
          <p:nvPr>
            <p:ph idx="1"/>
          </p:nvPr>
        </p:nvSpPr>
        <p:spPr>
          <a:xfrm>
            <a:off x="677334" y="1493949"/>
            <a:ext cx="8596668" cy="5177307"/>
          </a:xfrm>
        </p:spPr>
        <p:txBody>
          <a:bodyPr>
            <a:normAutofit lnSpcReduction="10000"/>
          </a:bodyPr>
          <a:lstStyle/>
          <a:p>
            <a:r>
              <a:rPr lang="sv-SE" b="1"/>
              <a:t>Rutiner:</a:t>
            </a:r>
            <a:r>
              <a:rPr lang="sv-SE"/>
              <a:t> </a:t>
            </a:r>
          </a:p>
          <a:p>
            <a:pPr marL="0" indent="0">
              <a:buNone/>
            </a:pPr>
            <a:r>
              <a:rPr lang="sv-SE"/>
              <a:t>           − hur smitta ska förebyggas i verksamheten</a:t>
            </a:r>
          </a:p>
          <a:p>
            <a:pPr marL="0" indent="0">
              <a:buNone/>
            </a:pPr>
            <a:r>
              <a:rPr lang="sv-SE"/>
              <a:t>           − hur smittspridning ska förhindras i verksamheten.</a:t>
            </a:r>
          </a:p>
          <a:p>
            <a:pPr marL="0" indent="0">
              <a:buNone/>
            </a:pPr>
            <a:r>
              <a:rPr lang="sv-SE"/>
              <a:t>           − vem som ansvarar för att olika smittförebyggande åtgärder vidtas i</a:t>
            </a:r>
          </a:p>
          <a:p>
            <a:pPr marL="0" indent="0">
              <a:buNone/>
            </a:pPr>
            <a:r>
              <a:rPr lang="sv-SE"/>
              <a:t> 		verksamheten. </a:t>
            </a:r>
          </a:p>
          <a:p>
            <a:pPr marL="0" indent="0">
              <a:buNone/>
            </a:pPr>
            <a:r>
              <a:rPr lang="sv-SE"/>
              <a:t>            − hur verksamheten kan samverka med hälso- och sjukvården. </a:t>
            </a:r>
          </a:p>
          <a:p>
            <a:pPr marL="0" indent="0">
              <a:buNone/>
            </a:pPr>
            <a:r>
              <a:rPr lang="sv-SE"/>
              <a:t>            − hur de smittförebyggande åtgärderna ska följas upp.</a:t>
            </a:r>
          </a:p>
          <a:p>
            <a:pPr marL="0" indent="0">
              <a:buNone/>
            </a:pPr>
            <a:r>
              <a:rPr lang="sv-SE"/>
              <a:t>            − hur personalen i verksamheten ska informeras om rutinerna. </a:t>
            </a:r>
          </a:p>
          <a:p>
            <a:r>
              <a:rPr lang="sv-SE" b="1"/>
              <a:t>Riskanalys</a:t>
            </a:r>
            <a:r>
              <a:rPr lang="sv-SE"/>
              <a:t>: vilka risker för smitta och smittspridning som finns i verksamheten och vilka åtgärder som behöver vidtas för att förhindra smitta och smittspridning i verksamheten.</a:t>
            </a:r>
          </a:p>
          <a:p>
            <a:r>
              <a:rPr lang="sv-SE" b="1"/>
              <a:t>Utbildning</a:t>
            </a:r>
            <a:r>
              <a:rPr lang="sv-SE"/>
              <a:t>: erbjuda personalen som genomför insatserna utbildning i att</a:t>
            </a:r>
          </a:p>
          <a:p>
            <a:pPr marL="0" indent="0">
              <a:buNone/>
            </a:pPr>
            <a:r>
              <a:rPr lang="sv-SE"/>
              <a:t>     1. förebygga och förhindra smitta och smittspridning i verksamheten.</a:t>
            </a:r>
          </a:p>
          <a:p>
            <a:pPr marL="0" indent="0">
              <a:buNone/>
            </a:pPr>
            <a:r>
              <a:rPr lang="sv-SE"/>
              <a:t>     2. basala hygien rutiner. </a:t>
            </a:r>
          </a:p>
        </p:txBody>
      </p:sp>
    </p:spTree>
    <p:extLst>
      <p:ext uri="{BB962C8B-B14F-4D97-AF65-F5344CB8AC3E}">
        <p14:creationId xmlns:p14="http://schemas.microsoft.com/office/powerpoint/2010/main" val="203505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9176083" y="361803"/>
            <a:ext cx="2592463" cy="3825187"/>
          </a:xfrm>
          <a:prstGeom prst="rect">
            <a:avLst/>
          </a:prstGeom>
        </p:spPr>
      </p:pic>
      <p:sp>
        <p:nvSpPr>
          <p:cNvPr id="5" name="AutoShape 2" descr="Gemensamma författningssamlingen avseende hälso- och sjukvård,  socialtjänst, läkemedel, folkhälsa m.m."/>
          <p:cNvSpPr>
            <a:spLocks noChangeAspect="1" noChangeArrowheads="1"/>
          </p:cNvSpPr>
          <p:nvPr/>
        </p:nvSpPr>
        <p:spPr bwMode="auto">
          <a:xfrm>
            <a:off x="1113812" y="1660246"/>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sv-SE" sz="2400"/>
          </a:p>
        </p:txBody>
      </p:sp>
      <p:pic>
        <p:nvPicPr>
          <p:cNvPr id="7" name="Bildobjekt 6"/>
          <p:cNvPicPr>
            <a:picLocks noChangeAspect="1"/>
          </p:cNvPicPr>
          <p:nvPr/>
        </p:nvPicPr>
        <p:blipFill>
          <a:blip r:embed="rId4"/>
          <a:stretch>
            <a:fillRect/>
          </a:stretch>
        </p:blipFill>
        <p:spPr>
          <a:xfrm>
            <a:off x="92997" y="1016874"/>
            <a:ext cx="3742459" cy="4595095"/>
          </a:xfrm>
          <a:prstGeom prst="rect">
            <a:avLst/>
          </a:prstGeom>
        </p:spPr>
      </p:pic>
      <p:pic>
        <p:nvPicPr>
          <p:cNvPr id="8" name="Bildobjekt 7"/>
          <p:cNvPicPr>
            <a:picLocks noChangeAspect="1"/>
          </p:cNvPicPr>
          <p:nvPr/>
        </p:nvPicPr>
        <p:blipFill>
          <a:blip r:embed="rId5"/>
          <a:stretch>
            <a:fillRect/>
          </a:stretch>
        </p:blipFill>
        <p:spPr>
          <a:xfrm>
            <a:off x="7816430" y="2424994"/>
            <a:ext cx="2598821" cy="3431693"/>
          </a:xfrm>
          <a:prstGeom prst="rect">
            <a:avLst/>
          </a:prstGeom>
        </p:spPr>
      </p:pic>
      <p:pic>
        <p:nvPicPr>
          <p:cNvPr id="3" name="Platshållare för innehåll 2"/>
          <p:cNvPicPr>
            <a:picLocks noGrp="1" noChangeAspect="1"/>
          </p:cNvPicPr>
          <p:nvPr>
            <p:ph sz="half" idx="1"/>
          </p:nvPr>
        </p:nvPicPr>
        <p:blipFill>
          <a:blip r:embed="rId6"/>
          <a:stretch>
            <a:fillRect/>
          </a:stretch>
        </p:blipFill>
        <p:spPr>
          <a:xfrm>
            <a:off x="3642020" y="689811"/>
            <a:ext cx="3461773" cy="5398168"/>
          </a:xfrm>
          <a:prstGeom prst="rect">
            <a:avLst/>
          </a:prstGeom>
        </p:spPr>
      </p:pic>
      <p:cxnSp>
        <p:nvCxnSpPr>
          <p:cNvPr id="13" name="Rak 12"/>
          <p:cNvCxnSpPr/>
          <p:nvPr/>
        </p:nvCxnSpPr>
        <p:spPr bwMode="auto">
          <a:xfrm flipV="1">
            <a:off x="335954" y="1016873"/>
            <a:ext cx="3256548" cy="180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7" name="Rak 16"/>
          <p:cNvCxnSpPr/>
          <p:nvPr/>
        </p:nvCxnSpPr>
        <p:spPr bwMode="auto">
          <a:xfrm flipV="1">
            <a:off x="96252" y="5611969"/>
            <a:ext cx="3545768" cy="2769"/>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26" name="Rak 25"/>
          <p:cNvCxnSpPr/>
          <p:nvPr/>
        </p:nvCxnSpPr>
        <p:spPr bwMode="auto">
          <a:xfrm>
            <a:off x="7804484" y="2390273"/>
            <a:ext cx="8021" cy="3441032"/>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28" name="Rak 27"/>
          <p:cNvCxnSpPr/>
          <p:nvPr/>
        </p:nvCxnSpPr>
        <p:spPr bwMode="auto">
          <a:xfrm>
            <a:off x="7804481" y="2407633"/>
            <a:ext cx="2606848" cy="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2" name="Rak 11"/>
          <p:cNvCxnSpPr/>
          <p:nvPr/>
        </p:nvCxnSpPr>
        <p:spPr>
          <a:xfrm>
            <a:off x="3642020" y="1132114"/>
            <a:ext cx="0" cy="46155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79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sz="half" idx="1"/>
          </p:nvPr>
        </p:nvPicPr>
        <p:blipFill>
          <a:blip r:embed="rId3"/>
          <a:stretch>
            <a:fillRect/>
          </a:stretch>
        </p:blipFill>
        <p:spPr>
          <a:xfrm>
            <a:off x="0" y="-115613"/>
            <a:ext cx="12191999" cy="6973614"/>
          </a:xfrm>
          <a:prstGeom prst="rect">
            <a:avLst/>
          </a:prstGeom>
        </p:spPr>
      </p:pic>
    </p:spTree>
    <p:extLst>
      <p:ext uri="{BB962C8B-B14F-4D97-AF65-F5344CB8AC3E}">
        <p14:creationId xmlns:p14="http://schemas.microsoft.com/office/powerpoint/2010/main" val="35742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599"/>
            <a:ext cx="8596668" cy="4758047"/>
          </a:xfrm>
        </p:spPr>
        <p:txBody>
          <a:bodyPr>
            <a:normAutofit/>
          </a:bodyPr>
          <a:lstStyle/>
          <a:p>
            <a:pPr algn="ctr"/>
            <a:br>
              <a:rPr lang="sv-SE" sz="6000"/>
            </a:br>
            <a:br>
              <a:rPr lang="sv-SE" sz="6000"/>
            </a:br>
            <a:r>
              <a:rPr lang="sv-SE" sz="6000"/>
              <a:t>Vem är ansvarig?</a:t>
            </a:r>
          </a:p>
        </p:txBody>
      </p:sp>
    </p:spTree>
    <p:extLst>
      <p:ext uri="{BB962C8B-B14F-4D97-AF65-F5344CB8AC3E}">
        <p14:creationId xmlns:p14="http://schemas.microsoft.com/office/powerpoint/2010/main" val="11291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295836"/>
            <a:ext cx="8596668" cy="1339782"/>
          </a:xfrm>
        </p:spPr>
        <p:txBody>
          <a:bodyPr>
            <a:noAutofit/>
          </a:bodyPr>
          <a:lstStyle/>
          <a:p>
            <a:pPr algn="ctr"/>
            <a:r>
              <a:rPr lang="sv-SE" sz="2800" b="1"/>
              <a:t>Enhetschefens roll utifrån </a:t>
            </a:r>
            <a:br>
              <a:rPr lang="sv-SE" sz="2800" b="1"/>
            </a:br>
            <a:r>
              <a:rPr lang="sv-SE" sz="2800" b="1"/>
              <a:t>”</a:t>
            </a:r>
            <a:r>
              <a:rPr lang="sv-SE" sz="2800" b="1" i="1"/>
              <a:t>Vägledning för vårdhygieniskt arbete</a:t>
            </a:r>
            <a:r>
              <a:rPr lang="sv-SE" sz="2800" b="1"/>
              <a:t>”</a:t>
            </a:r>
            <a:br>
              <a:rPr lang="sv-SE" sz="2800"/>
            </a:br>
            <a:endParaRPr lang="sv-SE" sz="2800"/>
          </a:p>
        </p:txBody>
      </p:sp>
      <p:sp>
        <p:nvSpPr>
          <p:cNvPr id="3" name="Platshållare för innehåll 2"/>
          <p:cNvSpPr>
            <a:spLocks noGrp="1"/>
          </p:cNvSpPr>
          <p:nvPr>
            <p:ph idx="1"/>
          </p:nvPr>
        </p:nvSpPr>
        <p:spPr>
          <a:xfrm>
            <a:off x="677334" y="1635616"/>
            <a:ext cx="8596668" cy="4913101"/>
          </a:xfrm>
        </p:spPr>
        <p:txBody>
          <a:bodyPr>
            <a:noAutofit/>
          </a:bodyPr>
          <a:lstStyle/>
          <a:p>
            <a:r>
              <a:rPr lang="sv-SE" sz="1600"/>
              <a:t>Ansvarar för att kontinuerligt tillägna sig uppdaterad kunskap om hur de kan förebygga smittspridning och vårdrelaterade infektioner. </a:t>
            </a:r>
          </a:p>
          <a:p>
            <a:pPr marL="0" indent="0">
              <a:buNone/>
            </a:pPr>
            <a:endParaRPr lang="sv-SE" sz="1600"/>
          </a:p>
          <a:p>
            <a:r>
              <a:rPr lang="sv-SE" sz="1600"/>
              <a:t>Har kännedom om vårdgivarens handlingsplan, inklusive mål och aktiviteter, för att förebygga vårdrelaterade infektioner och smittspridning. </a:t>
            </a:r>
          </a:p>
          <a:p>
            <a:pPr marL="0" indent="0">
              <a:buNone/>
            </a:pPr>
            <a:endParaRPr lang="sv-SE" sz="1600"/>
          </a:p>
          <a:p>
            <a:r>
              <a:rPr lang="sv-SE" sz="1600"/>
              <a:t>Tillämpar ett proaktivt arbetssätt som identifierar situationer med hög risk för infektion, smitta och smittspridning och anpassar åtgärder och planering för att minimera risker.</a:t>
            </a:r>
          </a:p>
          <a:p>
            <a:pPr marL="0" indent="0">
              <a:buNone/>
            </a:pPr>
            <a:endParaRPr lang="sv-SE" sz="1600"/>
          </a:p>
          <a:p>
            <a:r>
              <a:rPr lang="sv-SE" sz="1600"/>
              <a:t>Ansvarar för att medarbetarna har tillgång till och tar del av gällande vårdhygieniska rutiner.</a:t>
            </a:r>
          </a:p>
          <a:p>
            <a:pPr marL="0" indent="0">
              <a:buNone/>
            </a:pPr>
            <a:endParaRPr lang="sv-SE" sz="1600"/>
          </a:p>
          <a:p>
            <a:r>
              <a:rPr lang="sv-SE" sz="1600"/>
              <a:t>Ansvarar för att medarbetarna genomgår den utbildning och träning i </a:t>
            </a:r>
            <a:r>
              <a:rPr lang="sv-SE" sz="1600" err="1"/>
              <a:t>vårdhygien</a:t>
            </a:r>
            <a:r>
              <a:rPr lang="sv-SE" sz="1600"/>
              <a:t> som erbjuds inom organisationen</a:t>
            </a:r>
          </a:p>
          <a:p>
            <a:endParaRPr lang="sv-SE" sz="1600"/>
          </a:p>
          <a:p>
            <a:pPr marL="0" indent="0">
              <a:buNone/>
            </a:pPr>
            <a:endParaRPr lang="sv-SE" sz="1600"/>
          </a:p>
          <a:p>
            <a:endParaRPr lang="sv-SE" sz="1600"/>
          </a:p>
          <a:p>
            <a:pPr marL="0" indent="0">
              <a:buNone/>
            </a:pPr>
            <a:endParaRPr lang="sv-SE" sz="1600"/>
          </a:p>
          <a:p>
            <a:pPr marL="0" indent="0">
              <a:buNone/>
            </a:pPr>
            <a:endParaRPr lang="sv-SE" sz="1600"/>
          </a:p>
        </p:txBody>
      </p:sp>
    </p:spTree>
    <p:extLst>
      <p:ext uri="{BB962C8B-B14F-4D97-AF65-F5344CB8AC3E}">
        <p14:creationId xmlns:p14="http://schemas.microsoft.com/office/powerpoint/2010/main" val="238517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82387" y="1"/>
            <a:ext cx="9386047" cy="6615952"/>
          </a:xfrm>
        </p:spPr>
        <p:txBody>
          <a:bodyPr/>
          <a:lstStyle/>
          <a:p>
            <a:pPr marL="0" indent="0">
              <a:buNone/>
            </a:pPr>
            <a:r>
              <a:rPr lang="sv-SE" b="1">
                <a:solidFill>
                  <a:schemeClr val="accent1"/>
                </a:solidFill>
              </a:rPr>
              <a:t>Enhetschefens roll…forts</a:t>
            </a:r>
            <a:endParaRPr lang="sv-SE">
              <a:solidFill>
                <a:schemeClr val="accent1"/>
              </a:solidFill>
            </a:endParaRPr>
          </a:p>
          <a:p>
            <a:endParaRPr lang="sv-SE"/>
          </a:p>
          <a:p>
            <a:r>
              <a:rPr lang="sv-SE" sz="1600"/>
              <a:t>Ansvarar för att alla medarbetare regelbundet får återkoppling av relevanta resultat från </a:t>
            </a:r>
            <a:r>
              <a:rPr lang="sv-SE" sz="1600" i="1"/>
              <a:t>infektionsregistreringen, PPM,</a:t>
            </a:r>
            <a:r>
              <a:rPr lang="sv-SE" sz="1600"/>
              <a:t> och möjlighet att diskutera dessa.</a:t>
            </a:r>
          </a:p>
          <a:p>
            <a:pPr marL="0" indent="0">
              <a:buNone/>
            </a:pPr>
            <a:endParaRPr lang="sv-SE" sz="1600"/>
          </a:p>
          <a:p>
            <a:r>
              <a:rPr lang="sv-SE" sz="1600"/>
              <a:t>Ansvarar för att det bland medarbetarna finns utsedda funktioner eller personer som är ansvariga för lokaler och medicinteknisk utrustning.</a:t>
            </a:r>
          </a:p>
          <a:p>
            <a:pPr marL="0" indent="0">
              <a:buNone/>
            </a:pPr>
            <a:endParaRPr lang="sv-SE" sz="1600"/>
          </a:p>
          <a:p>
            <a:r>
              <a:rPr lang="sv-SE" sz="1600"/>
              <a:t>Ansvarar för att arbetssättet för att mäta och utvärdera hygienisk standard är väl förankrat, samt tydligt och lättförståeligt för medarbetare. </a:t>
            </a:r>
          </a:p>
          <a:p>
            <a:pPr marL="0" indent="0">
              <a:buNone/>
            </a:pPr>
            <a:endParaRPr lang="sv-SE" sz="1600"/>
          </a:p>
          <a:p>
            <a:r>
              <a:rPr lang="sv-SE" sz="1600"/>
              <a:t>Ansvarar för att medarbetare har tid och möjlighet att tillämpa rutiner och åtgärder som förebygger vårdrelaterade infektioner och smittspridning.</a:t>
            </a:r>
          </a:p>
          <a:p>
            <a:pPr marL="0" indent="0">
              <a:buNone/>
            </a:pPr>
            <a:endParaRPr lang="sv-SE" sz="1600"/>
          </a:p>
          <a:p>
            <a:r>
              <a:rPr lang="sv-SE" sz="1600"/>
              <a:t>Ansvarar för att medarbetare följer vårdgivarens rutiner för smittrening av utrustning, förrådshantering, sanitet, avfallshantering samt textil- och </a:t>
            </a:r>
            <a:r>
              <a:rPr lang="sv-SE" sz="1600" err="1"/>
              <a:t>tvätthantering</a:t>
            </a:r>
            <a:r>
              <a:rPr lang="sv-SE"/>
              <a:t>. </a:t>
            </a:r>
          </a:p>
        </p:txBody>
      </p:sp>
    </p:spTree>
    <p:extLst>
      <p:ext uri="{BB962C8B-B14F-4D97-AF65-F5344CB8AC3E}">
        <p14:creationId xmlns:p14="http://schemas.microsoft.com/office/powerpoint/2010/main" val="146858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Vårdhygien Region Norrbotten </a:t>
            </a:r>
            <a:br>
              <a:rPr lang="sv-SE"/>
            </a:br>
            <a:r>
              <a:rPr lang="sv-SE" sz="3200"/>
              <a:t>ansvarar för att ge kommunerna</a:t>
            </a:r>
          </a:p>
        </p:txBody>
      </p:sp>
      <p:sp>
        <p:nvSpPr>
          <p:cNvPr id="3" name="Platshållare för innehåll 2"/>
          <p:cNvSpPr>
            <a:spLocks noGrp="1"/>
          </p:cNvSpPr>
          <p:nvPr>
            <p:ph idx="1"/>
          </p:nvPr>
        </p:nvSpPr>
        <p:spPr>
          <a:xfrm>
            <a:off x="677334" y="1930400"/>
            <a:ext cx="8596668" cy="4927599"/>
          </a:xfrm>
        </p:spPr>
        <p:txBody>
          <a:bodyPr>
            <a:normAutofit lnSpcReduction="10000"/>
          </a:bodyPr>
          <a:lstStyle/>
          <a:p>
            <a:r>
              <a:rPr lang="sv-SE"/>
              <a:t>Stöd i det förebyggande arbetet och vid upprättande av riktlinjer och hygienrutiner. </a:t>
            </a:r>
          </a:p>
          <a:p>
            <a:r>
              <a:rPr lang="sv-SE"/>
              <a:t>Stöd och vid behov utföra vårdhygieniska riskbedömningar på kommunens boenden för uppföljning av kvalité och följsamhet genom exempelvis hygienronder.  </a:t>
            </a:r>
          </a:p>
          <a:p>
            <a:r>
              <a:rPr lang="sv-SE"/>
              <a:t>Stöd vid utbrott av smittsamma sjukdomar. </a:t>
            </a:r>
          </a:p>
          <a:p>
            <a:r>
              <a:rPr lang="sv-SE"/>
              <a:t>Stöd och råd vid misstänkta/konstaterade utbrott av smittsamma sjukdomar.  </a:t>
            </a:r>
          </a:p>
          <a:p>
            <a:r>
              <a:rPr lang="sv-SE"/>
              <a:t>Rådgivning vid personalinfektioner för att förhindra smittspridning</a:t>
            </a:r>
          </a:p>
          <a:p>
            <a:r>
              <a:rPr lang="sv-SE"/>
              <a:t>Stöd inför eller genomförande av utbildning och information i vårdhygieniska frågor till framför allt första linjens chefer, omvårdnadsansvariga sjuksköterskor.</a:t>
            </a:r>
          </a:p>
          <a:p>
            <a:r>
              <a:rPr lang="sv-SE"/>
              <a:t>Råd och stöd vid ombyggnation, inredning och utrustning av gemensamma lokaler samt där vård- och omsorgstagare bor.</a:t>
            </a:r>
          </a:p>
          <a:p>
            <a:r>
              <a:rPr lang="sv-SE"/>
              <a:t>Tillgång till utbildningsmiljön i Basala hygienrutiner till omvårdnadspersonal anställda i kommunerna.</a:t>
            </a:r>
          </a:p>
        </p:txBody>
      </p:sp>
    </p:spTree>
    <p:extLst>
      <p:ext uri="{BB962C8B-B14F-4D97-AF65-F5344CB8AC3E}">
        <p14:creationId xmlns:p14="http://schemas.microsoft.com/office/powerpoint/2010/main" val="4247755718"/>
      </p:ext>
    </p:extLst>
  </p:cSld>
  <p:clrMapOvr>
    <a:masterClrMapping/>
  </p:clrMapOvr>
</p:sld>
</file>

<file path=ppt/theme/theme1.xml><?xml version="1.0" encoding="utf-8"?>
<a:theme xmlns:a="http://schemas.openxmlformats.org/drawingml/2006/main" name="Begränsningsaspekten">
  <a:themeElements>
    <a:clrScheme name="Begränsningsaspekten">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Begränsningsaspekten">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gränsningsaspekte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f16e3f-63b8-4eb3-b7a7-c66033a62c21">
      <Terms xmlns="http://schemas.microsoft.com/office/infopath/2007/PartnerControls"/>
    </lcf76f155ced4ddcb4097134ff3c332f>
    <TaxCatchAll xmlns="86a20bee-e1b7-4bf1-9722-65392fcff7f4" xsi:nil="true"/>
    <SharedWithUsers xmlns="86a20bee-e1b7-4bf1-9722-65392fcff7f4">
      <UserInfo>
        <DisplayName>Jessica Hammargren</DisplayName>
        <AccountId>270</AccountId>
        <AccountType/>
      </UserInfo>
      <UserInfo>
        <DisplayName>Margareta Nilsson</DisplayName>
        <AccountId>18</AccountId>
        <AccountType/>
      </UserInfo>
      <UserInfo>
        <DisplayName>Yvonne Samuelsson</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CED6199FEFBE64E935D2FF90E0A97EC" ma:contentTypeVersion="16" ma:contentTypeDescription="Skapa ett nytt dokument." ma:contentTypeScope="" ma:versionID="1de42ff8010b7876bc589e824a7517cf">
  <xsd:schema xmlns:xsd="http://www.w3.org/2001/XMLSchema" xmlns:xs="http://www.w3.org/2001/XMLSchema" xmlns:p="http://schemas.microsoft.com/office/2006/metadata/properties" xmlns:ns2="19f16e3f-63b8-4eb3-b7a7-c66033a62c21" xmlns:ns3="86a20bee-e1b7-4bf1-9722-65392fcff7f4" targetNamespace="http://schemas.microsoft.com/office/2006/metadata/properties" ma:root="true" ma:fieldsID="125c530e4b7bff85dc5dc785e5452c19" ns2:_="" ns3:_="">
    <xsd:import namespace="19f16e3f-63b8-4eb3-b7a7-c66033a62c21"/>
    <xsd:import namespace="86a20bee-e1b7-4bf1-9722-65392fcff7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16e3f-63b8-4eb3-b7a7-c66033a62c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b1afb8df-f81b-49ae-88f3-9959909873c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a20bee-e1b7-4bf1-9722-65392fcff7f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27bdfa3-d777-4f27-b125-05f17aa1ad04}" ma:internalName="TaxCatchAll" ma:showField="CatchAllData" ma:web="86a20bee-e1b7-4bf1-9722-65392fcff7f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639A46-D0CD-4A22-AE4B-949547A5B6C5}">
  <ds:schemaRefs>
    <ds:schemaRef ds:uri="19f16e3f-63b8-4eb3-b7a7-c66033a62c21"/>
    <ds:schemaRef ds:uri="86a20bee-e1b7-4bf1-9722-65392fcff7f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F4CB69F-C8EF-4E1E-9157-1818B459FA0C}">
  <ds:schemaRefs>
    <ds:schemaRef ds:uri="http://schemas.microsoft.com/sharepoint/v3/contenttype/forms"/>
  </ds:schemaRefs>
</ds:datastoreItem>
</file>

<file path=customXml/itemProps3.xml><?xml version="1.0" encoding="utf-8"?>
<ds:datastoreItem xmlns:ds="http://schemas.openxmlformats.org/officeDocument/2006/customXml" ds:itemID="{0146D5A3-6D61-436F-8DF2-5CCF8D2A9B02}">
  <ds:schemaRefs>
    <ds:schemaRef ds:uri="19f16e3f-63b8-4eb3-b7a7-c66033a62c21"/>
    <ds:schemaRef ds:uri="86a20bee-e1b7-4bf1-9722-65392fcff7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Bredbild</PresentationFormat>
  <Slides>22</Slides>
  <Notes>20</Notes>
  <HiddenSlides>0</HiddenSlides>
  <ScaleCrop>false</ScaleCrop>
  <HeadingPairs>
    <vt:vector size="4" baseType="variant">
      <vt:variant>
        <vt:lpstr>Tema</vt:lpstr>
      </vt:variant>
      <vt:variant>
        <vt:i4>1</vt:i4>
      </vt:variant>
      <vt:variant>
        <vt:lpstr>Bildrubriker</vt:lpstr>
      </vt:variant>
      <vt:variant>
        <vt:i4>22</vt:i4>
      </vt:variant>
    </vt:vector>
  </HeadingPairs>
  <TitlesOfParts>
    <vt:vector size="23" baseType="lpstr">
      <vt:lpstr>Begränsningsaspekten</vt:lpstr>
      <vt:lpstr> Utbildningstillfälle</vt:lpstr>
      <vt:lpstr>Dagens innehåll</vt:lpstr>
      <vt:lpstr>Föreskrift HSLF-FS 2022:44 </vt:lpstr>
      <vt:lpstr>PowerPoint-presentation</vt:lpstr>
      <vt:lpstr>PowerPoint-presentation</vt:lpstr>
      <vt:lpstr>  Vem är ansvarig?</vt:lpstr>
      <vt:lpstr>Enhetschefens roll utifrån  ”Vägledning för vårdhygieniskt arbete” </vt:lpstr>
      <vt:lpstr>PowerPoint-presentation</vt:lpstr>
      <vt:lpstr>Vårdhygien Region Norrbotten  ansvarar för att ge kommunerna</vt:lpstr>
      <vt:lpstr>Paus 15 minuter </vt:lpstr>
      <vt:lpstr>Hygienombudets roll</vt:lpstr>
      <vt:lpstr>Enhetschefens roll i hygienombudets uppdrag</vt:lpstr>
      <vt:lpstr>BHK mätningar  </vt:lpstr>
      <vt:lpstr>PowerPoint-presentation</vt:lpstr>
      <vt:lpstr>PowerPoint-presentation</vt:lpstr>
      <vt:lpstr>PowerPoint-presentation</vt:lpstr>
      <vt:lpstr>PowerPoint-presentation</vt:lpstr>
      <vt:lpstr>Vårdhygienisk egenkontroll</vt:lpstr>
      <vt:lpstr>Var hittar jag information?</vt:lpstr>
      <vt:lpstr>PowerPoint-presentation</vt:lpstr>
      <vt:lpstr>Forum för enhetschefer…</vt:lpstr>
      <vt:lpstr>Tack för uppmärksamheten</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Inspirationsdag</dc:title>
  <dc:creator>Viktoria Kristoffersson</dc:creator>
  <cp:revision>324</cp:revision>
  <cp:lastPrinted>2022-12-05T07:04:32Z</cp:lastPrinted>
  <dcterms:created xsi:type="dcterms:W3CDTF">2022-09-01T08:09:25Z</dcterms:created>
  <dcterms:modified xsi:type="dcterms:W3CDTF">2023-12-12T13:05:32Z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0x0101007CED6199FEFBE64E935D2FF90E0A97EC</vt:lpwstr>
  </property>
  <property fmtid="{D5CDD505-2E9C-101B-9397-08002B2CF9AE}" pid="3" name="MediaServiceImageTags">
    <vt:lpwstr/>
  </property>
</Properties>
</file>